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5" r:id="rId31"/>
    <p:sldId id="306" r:id="rId32"/>
    <p:sldId id="307" r:id="rId33"/>
    <p:sldId id="308" r:id="rId34"/>
    <p:sldId id="309" r:id="rId35"/>
    <p:sldId id="310" r:id="rId36"/>
    <p:sldId id="311" r:id="rId37"/>
    <p:sldId id="317" r:id="rId38"/>
    <p:sldId id="330" r:id="rId39"/>
    <p:sldId id="331" r:id="rId4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1F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48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6399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">
    <p:bg>
      <p:bgPr>
        <a:solidFill>
          <a:srgbClr val="786A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38544"/>
            <a:ext cx="12191695" cy="219456"/>
          </a:xfrm>
          <a:prstGeom prst="rect">
            <a:avLst/>
          </a:prstGeom>
          <a:solidFill>
            <a:srgbClr val="513013"/>
          </a:solidFill>
          <a:ln w="12700">
            <a:solidFill>
              <a:srgbClr val="513013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56832"/>
            <a:ext cx="320040" cy="146304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291F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38544"/>
            <a:ext cx="12191695" cy="219456"/>
          </a:xfrm>
          <a:prstGeom prst="rect">
            <a:avLst/>
          </a:prstGeom>
          <a:solidFill>
            <a:srgbClr val="513013"/>
          </a:solidFill>
          <a:ln w="12700">
            <a:solidFill>
              <a:srgbClr val="513013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56832"/>
            <a:ext cx="320040" cy="146304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56832"/>
            <a:ext cx="320040" cy="146304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28" y="843534"/>
            <a:ext cx="4437888" cy="443712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86528" y="809244"/>
            <a:ext cx="6449568" cy="174879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39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DE GROTE</a:t>
            </a:r>
            <a:endParaRPr lang="en-US" sz="2600" dirty="0"/>
          </a:p>
          <a:p>
            <a:pPr marL="0" indent="0" algn="l">
              <a:buNone/>
            </a:pPr>
            <a:r>
              <a:rPr lang="en-US" sz="39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GESCHIEDENIS</a:t>
            </a:r>
            <a:endParaRPr lang="en-US" sz="2600" dirty="0"/>
          </a:p>
          <a:p>
            <a:pPr marL="0" indent="0" algn="l">
              <a:buNone/>
            </a:pPr>
            <a:r>
              <a:rPr lang="en-US" sz="39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PUBQUIZ – Mini </a:t>
            </a:r>
            <a:r>
              <a:rPr lang="en-US" sz="3900" b="1" i="0" dirty="0" err="1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editie</a:t>
            </a:r>
            <a:r>
              <a:rPr lang="en-US" sz="39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!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5023104" y="2887218"/>
            <a:ext cx="5852160" cy="5280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0" i="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25 vragen over mensen, mythen, verdwenen beroepen, eten, muziek en film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4986528" y="3604628"/>
            <a:ext cx="3474720" cy="0"/>
          </a:xfrm>
          <a:prstGeom prst="line">
            <a:avLst/>
          </a:prstGeom>
          <a:noFill/>
          <a:ln w="19050">
            <a:solidFill>
              <a:srgbClr val="AF6A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5023104" y="3833622"/>
            <a:ext cx="5852160" cy="5006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/>
            <a:r>
              <a:rPr sz="1500" b="0" i="1" dirty="0">
                <a:solidFill>
                  <a:srgbClr val="F5F1E8"/>
                </a:solidFill>
                <a:latin typeface="Roboto Condensed"/>
              </a:rPr>
              <a:t>Van Zeus tot Spotify</a:t>
            </a:r>
            <a:r>
              <a:rPr lang="nl-NL" sz="1500" b="0" i="1" dirty="0">
                <a:solidFill>
                  <a:srgbClr val="F5F1E8"/>
                </a:solidFill>
                <a:latin typeface="Roboto Condensed"/>
              </a:rPr>
              <a:t>…</a:t>
            </a:r>
            <a:r>
              <a:rPr sz="1500" b="0" i="1" dirty="0" err="1">
                <a:solidFill>
                  <a:srgbClr val="F5F1E8"/>
                </a:solidFill>
                <a:latin typeface="Roboto Condensed"/>
              </a:rPr>
              <a:t>geschiedenis</a:t>
            </a:r>
            <a:r>
              <a:rPr sz="1500" b="0" i="1" dirty="0">
                <a:solidFill>
                  <a:srgbClr val="F5F1E8"/>
                </a:solidFill>
                <a:latin typeface="Roboto Condensed"/>
              </a:rPr>
              <a:t> </a:t>
            </a:r>
            <a:r>
              <a:rPr sz="1500" b="0" i="1" dirty="0" err="1">
                <a:solidFill>
                  <a:srgbClr val="F5F1E8"/>
                </a:solidFill>
                <a:latin typeface="Roboto Condensed"/>
              </a:rPr>
              <a:t>wordt</a:t>
            </a:r>
            <a:r>
              <a:rPr sz="1500" b="0" i="1" dirty="0">
                <a:solidFill>
                  <a:srgbClr val="F5F1E8"/>
                </a:solidFill>
                <a:latin typeface="Roboto Condensed"/>
              </a:rPr>
              <a:t> </a:t>
            </a:r>
            <a:r>
              <a:rPr sz="1500" b="0" i="1" dirty="0" err="1">
                <a:solidFill>
                  <a:srgbClr val="F5F1E8"/>
                </a:solidFill>
                <a:latin typeface="Roboto Condensed"/>
              </a:rPr>
              <a:t>leuker</a:t>
            </a:r>
            <a:r>
              <a:rPr sz="1500" b="0" i="1" dirty="0">
                <a:solidFill>
                  <a:srgbClr val="F5F1E8"/>
                </a:solidFill>
                <a:latin typeface="Roboto Condensed"/>
              </a:rPr>
              <a:t> </a:t>
            </a:r>
            <a:r>
              <a:rPr sz="1500" b="0" i="1" dirty="0" err="1">
                <a:solidFill>
                  <a:srgbClr val="F5F1E8"/>
                </a:solidFill>
                <a:latin typeface="Roboto Condensed"/>
              </a:rPr>
              <a:t>als</a:t>
            </a:r>
            <a:r>
              <a:rPr sz="1500" b="0" i="1" dirty="0">
                <a:solidFill>
                  <a:srgbClr val="F5F1E8"/>
                </a:solidFill>
                <a:latin typeface="Roboto Condensed"/>
              </a:rPr>
              <a:t> er </a:t>
            </a:r>
            <a:r>
              <a:rPr sz="1500" b="0" i="1" dirty="0" err="1">
                <a:solidFill>
                  <a:srgbClr val="F5F1E8"/>
                </a:solidFill>
                <a:latin typeface="Roboto Condensed"/>
              </a:rPr>
              <a:t>punten</a:t>
            </a:r>
            <a:r>
              <a:rPr sz="1500" b="0" i="1" dirty="0">
                <a:solidFill>
                  <a:srgbClr val="F5F1E8"/>
                </a:solidFill>
                <a:latin typeface="Roboto Condensed"/>
              </a:rPr>
              <a:t> </a:t>
            </a:r>
            <a:r>
              <a:rPr sz="1500" b="0" i="1" dirty="0" err="1">
                <a:solidFill>
                  <a:srgbClr val="F5F1E8"/>
                </a:solidFill>
                <a:latin typeface="Roboto Condensed"/>
              </a:rPr>
              <a:t>te</a:t>
            </a:r>
            <a:r>
              <a:rPr sz="1500" b="0" i="1" dirty="0">
                <a:solidFill>
                  <a:srgbClr val="F5F1E8"/>
                </a:solidFill>
                <a:latin typeface="Roboto Condensed"/>
              </a:rPr>
              <a:t> </a:t>
            </a:r>
            <a:r>
              <a:rPr sz="1500" b="0" i="1" dirty="0" err="1">
                <a:solidFill>
                  <a:srgbClr val="F5F1E8"/>
                </a:solidFill>
                <a:latin typeface="Roboto Condensed"/>
              </a:rPr>
              <a:t>verdienen</a:t>
            </a:r>
            <a:r>
              <a:rPr sz="1500" b="0" i="1" dirty="0">
                <a:solidFill>
                  <a:srgbClr val="F5F1E8"/>
                </a:solidFill>
                <a:latin typeface="Roboto Condensed"/>
              </a:rPr>
              <a:t> </a:t>
            </a:r>
            <a:r>
              <a:rPr sz="1500" b="0" i="1" dirty="0" err="1">
                <a:solidFill>
                  <a:srgbClr val="F5F1E8"/>
                </a:solidFill>
                <a:latin typeface="Roboto Condensed"/>
              </a:rPr>
              <a:t>zijn</a:t>
            </a:r>
            <a:r>
              <a:rPr sz="1500" b="0" i="1" dirty="0">
                <a:solidFill>
                  <a:srgbClr val="F5F1E8"/>
                </a:solidFill>
                <a:latin typeface="Roboto Condensed"/>
              </a:rPr>
              <a:t>!</a:t>
            </a:r>
          </a:p>
        </p:txBody>
      </p:sp>
      <p:sp>
        <p:nvSpPr>
          <p:cNvPr id="7" name="Text 4"/>
          <p:cNvSpPr/>
          <p:nvPr/>
        </p:nvSpPr>
        <p:spPr>
          <a:xfrm>
            <a:off x="9400032" y="6062472"/>
            <a:ext cx="2194560" cy="253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i="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Paulus Historicus is onderdeel van De Haan LMA</a:t>
            </a:r>
            <a:endParaRPr lang="en-US" sz="700" dirty="0"/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89296155-D897-9B3F-EBCB-44B4B9DD10A1}"/>
              </a:ext>
            </a:extLst>
          </p:cNvPr>
          <p:cNvSpPr/>
          <p:nvPr/>
        </p:nvSpPr>
        <p:spPr>
          <a:xfrm>
            <a:off x="743817" y="5473631"/>
            <a:ext cx="3779309" cy="5006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/>
            <a:r>
              <a:rPr lang="nl-NL" sz="1500" b="0" i="1" dirty="0">
                <a:solidFill>
                  <a:srgbClr val="F5F1E8"/>
                </a:solidFill>
                <a:latin typeface="Roboto Condensed"/>
              </a:rPr>
              <a:t>Voor de volledige versie, ga je naar de webshop!</a:t>
            </a:r>
            <a:endParaRPr sz="1500" b="0" i="1" dirty="0">
              <a:solidFill>
                <a:srgbClr val="F5F1E8"/>
              </a:solidFill>
              <a:latin typeface="Roboto Condense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514350"/>
            <a:ext cx="6217920" cy="5006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HOE WERKT DE QUIZ?</a:t>
            </a:r>
            <a:endParaRPr lang="en-US" sz="2300" dirty="0"/>
          </a:p>
        </p:txBody>
      </p:sp>
      <p:sp>
        <p:nvSpPr>
          <p:cNvPr id="4" name="Text 1"/>
          <p:cNvSpPr/>
          <p:nvPr/>
        </p:nvSpPr>
        <p:spPr>
          <a:xfrm>
            <a:off x="670560" y="1316736"/>
            <a:ext cx="10314432" cy="5006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/>
            <a:r>
              <a:rPr sz="2200" b="1" i="0" dirty="0">
                <a:solidFill>
                  <a:srgbClr val="F5F1E8"/>
                </a:solidFill>
                <a:latin typeface="Roboto Condensed"/>
              </a:rPr>
              <a:t>Er </a:t>
            </a:r>
            <a:r>
              <a:rPr sz="2200" b="1" i="0" dirty="0" err="1">
                <a:solidFill>
                  <a:srgbClr val="F5F1E8"/>
                </a:solidFill>
                <a:latin typeface="Roboto Condensed"/>
              </a:rPr>
              <a:t>zijn</a:t>
            </a:r>
            <a:r>
              <a:rPr sz="2200" b="1" i="0" dirty="0">
                <a:solidFill>
                  <a:srgbClr val="F5F1E8"/>
                </a:solidFill>
                <a:latin typeface="Roboto Condensed"/>
              </a:rPr>
              <a:t> </a:t>
            </a:r>
            <a:r>
              <a:rPr sz="2200" b="1" i="0" dirty="0" err="1">
                <a:solidFill>
                  <a:srgbClr val="F5F1E8"/>
                </a:solidFill>
                <a:latin typeface="Roboto Condensed"/>
              </a:rPr>
              <a:t>drie</a:t>
            </a:r>
            <a:r>
              <a:rPr sz="2200" b="1" i="0" dirty="0">
                <a:solidFill>
                  <a:srgbClr val="F5F1E8"/>
                </a:solidFill>
                <a:latin typeface="Roboto Condensed"/>
              </a:rPr>
              <a:t> </a:t>
            </a:r>
            <a:r>
              <a:rPr sz="2200" b="1" i="0" dirty="0" err="1">
                <a:solidFill>
                  <a:srgbClr val="F5F1E8"/>
                </a:solidFill>
                <a:latin typeface="Roboto Condensed"/>
              </a:rPr>
              <a:t>soorten</a:t>
            </a:r>
            <a:r>
              <a:rPr sz="2200" b="1" i="0" dirty="0">
                <a:solidFill>
                  <a:srgbClr val="F5F1E8"/>
                </a:solidFill>
                <a:latin typeface="Roboto Condensed"/>
              </a:rPr>
              <a:t> </a:t>
            </a:r>
            <a:r>
              <a:rPr sz="2200" b="1" i="0" dirty="0" err="1">
                <a:solidFill>
                  <a:srgbClr val="F5F1E8"/>
                </a:solidFill>
                <a:latin typeface="Roboto Condensed"/>
              </a:rPr>
              <a:t>vragen</a:t>
            </a:r>
            <a:r>
              <a:rPr sz="2200" b="1" i="0" dirty="0">
                <a:solidFill>
                  <a:srgbClr val="F5F1E8"/>
                </a:solidFill>
                <a:latin typeface="Roboto Condensed"/>
              </a:rPr>
              <a:t>, </a:t>
            </a:r>
            <a:r>
              <a:rPr sz="2200" b="1" i="0" dirty="0" err="1">
                <a:solidFill>
                  <a:srgbClr val="F5F1E8"/>
                </a:solidFill>
                <a:latin typeface="Roboto Condensed"/>
              </a:rPr>
              <a:t>voor</a:t>
            </a:r>
            <a:r>
              <a:rPr sz="2200" b="1" i="0" dirty="0">
                <a:solidFill>
                  <a:srgbClr val="F5F1E8"/>
                </a:solidFill>
                <a:latin typeface="Roboto Condensed"/>
              </a:rPr>
              <a:t> </a:t>
            </a:r>
            <a:r>
              <a:rPr sz="2200" b="1" i="0" dirty="0" err="1">
                <a:solidFill>
                  <a:srgbClr val="F5F1E8"/>
                </a:solidFill>
                <a:latin typeface="Roboto Condensed"/>
              </a:rPr>
              <a:t>elke</a:t>
            </a:r>
            <a:r>
              <a:rPr sz="2200" b="1" i="0" dirty="0">
                <a:solidFill>
                  <a:srgbClr val="F5F1E8"/>
                </a:solidFill>
                <a:latin typeface="Roboto Condensed"/>
              </a:rPr>
              <a:t> </a:t>
            </a:r>
            <a:r>
              <a:rPr sz="2200" b="1" i="0" dirty="0" err="1">
                <a:solidFill>
                  <a:srgbClr val="F5F1E8"/>
                </a:solidFill>
                <a:latin typeface="Roboto Condensed"/>
              </a:rPr>
              <a:t>vraag</a:t>
            </a:r>
            <a:r>
              <a:rPr sz="2200" b="1" i="0" dirty="0">
                <a:solidFill>
                  <a:srgbClr val="F5F1E8"/>
                </a:solidFill>
                <a:latin typeface="Roboto Condensed"/>
              </a:rPr>
              <a:t> </a:t>
            </a:r>
            <a:r>
              <a:rPr sz="2200" b="1" i="0" dirty="0" err="1">
                <a:solidFill>
                  <a:srgbClr val="F5F1E8"/>
                </a:solidFill>
                <a:latin typeface="Roboto Condensed"/>
              </a:rPr>
              <a:t>kun</a:t>
            </a:r>
            <a:r>
              <a:rPr sz="2200" b="1" i="0" dirty="0">
                <a:solidFill>
                  <a:srgbClr val="F5F1E8"/>
                </a:solidFill>
                <a:latin typeface="Roboto Condensed"/>
              </a:rPr>
              <a:t> je 1 punt </a:t>
            </a:r>
            <a:r>
              <a:rPr sz="2200" b="1" i="0" dirty="0" err="1">
                <a:solidFill>
                  <a:srgbClr val="F5F1E8"/>
                </a:solidFill>
                <a:latin typeface="Roboto Condensed"/>
              </a:rPr>
              <a:t>verdienen</a:t>
            </a:r>
            <a:r>
              <a:rPr sz="2200" b="1" i="0" dirty="0">
                <a:solidFill>
                  <a:srgbClr val="F5F1E8"/>
                </a:solidFill>
                <a:latin typeface="Roboto Condensed"/>
              </a:rPr>
              <a:t>.</a:t>
            </a:r>
          </a:p>
          <a:p>
            <a:pPr algn="l"/>
            <a:r>
              <a:rPr sz="2200" b="1" i="0" dirty="0">
                <a:solidFill>
                  <a:srgbClr val="F5F1E8"/>
                </a:solidFill>
                <a:latin typeface="Roboto Condensed"/>
              </a:rPr>
              <a:t>Zet </a:t>
            </a:r>
            <a:r>
              <a:rPr sz="2200" b="1" i="0" dirty="0" err="1">
                <a:solidFill>
                  <a:srgbClr val="F5F1E8"/>
                </a:solidFill>
                <a:latin typeface="Roboto Condensed"/>
              </a:rPr>
              <a:t>een</a:t>
            </a:r>
            <a:r>
              <a:rPr sz="2200" b="1" i="0" dirty="0">
                <a:solidFill>
                  <a:srgbClr val="F5F1E8"/>
                </a:solidFill>
                <a:latin typeface="Roboto Condensed"/>
              </a:rPr>
              <a:t> timer, je </a:t>
            </a:r>
            <a:r>
              <a:rPr sz="2200" b="1" i="0" dirty="0" err="1">
                <a:solidFill>
                  <a:srgbClr val="F5F1E8"/>
                </a:solidFill>
                <a:latin typeface="Roboto Condensed"/>
              </a:rPr>
              <a:t>krijgt</a:t>
            </a:r>
            <a:r>
              <a:rPr sz="2200" b="1" i="0" dirty="0">
                <a:solidFill>
                  <a:srgbClr val="F5F1E8"/>
                </a:solidFill>
                <a:latin typeface="Roboto Condensed"/>
              </a:rPr>
              <a:t> </a:t>
            </a:r>
            <a:r>
              <a:rPr sz="2200" b="1" i="0" dirty="0" err="1">
                <a:solidFill>
                  <a:srgbClr val="F5F1E8"/>
                </a:solidFill>
                <a:latin typeface="Roboto Condensed"/>
              </a:rPr>
              <a:t>ongeveer</a:t>
            </a:r>
            <a:r>
              <a:rPr sz="2200" b="1" i="0" dirty="0">
                <a:solidFill>
                  <a:srgbClr val="F5F1E8"/>
                </a:solidFill>
                <a:latin typeface="Roboto Condensed"/>
              </a:rPr>
              <a:t> 10 </a:t>
            </a:r>
            <a:r>
              <a:rPr sz="2200" b="1" i="0" dirty="0" err="1">
                <a:solidFill>
                  <a:srgbClr val="F5F1E8"/>
                </a:solidFill>
                <a:latin typeface="Roboto Condensed"/>
              </a:rPr>
              <a:t>seconden</a:t>
            </a:r>
            <a:r>
              <a:rPr sz="2200" b="1" i="0" dirty="0">
                <a:solidFill>
                  <a:srgbClr val="F5F1E8"/>
                </a:solidFill>
                <a:latin typeface="Roboto Condensed"/>
              </a:rPr>
              <a:t> per </a:t>
            </a:r>
            <a:r>
              <a:rPr sz="2200" b="1" i="0" dirty="0" err="1">
                <a:solidFill>
                  <a:srgbClr val="F5F1E8"/>
                </a:solidFill>
                <a:latin typeface="Roboto Condensed"/>
              </a:rPr>
              <a:t>vraag</a:t>
            </a:r>
            <a:r>
              <a:rPr sz="2200" b="1" i="0" dirty="0">
                <a:solidFill>
                  <a:srgbClr val="F5F1E8"/>
                </a:solidFill>
                <a:latin typeface="Roboto Condensed"/>
              </a:rPr>
              <a:t>!</a:t>
            </a:r>
          </a:p>
        </p:txBody>
      </p:sp>
      <p:sp>
        <p:nvSpPr>
          <p:cNvPr id="5" name="Shape 2"/>
          <p:cNvSpPr/>
          <p:nvPr/>
        </p:nvSpPr>
        <p:spPr>
          <a:xfrm>
            <a:off x="621792" y="2057400"/>
            <a:ext cx="3438144" cy="3246120"/>
          </a:xfrm>
          <a:prstGeom prst="roundRect">
            <a:avLst>
              <a:gd name="adj" fmla="val 1127"/>
            </a:avLst>
          </a:prstGeom>
          <a:solidFill>
            <a:srgbClr val="513013"/>
          </a:solidFill>
          <a:ln w="12700">
            <a:solidFill>
              <a:srgbClr val="C2948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3"/>
          <p:cNvSpPr/>
          <p:nvPr/>
        </p:nvSpPr>
        <p:spPr>
          <a:xfrm>
            <a:off x="822960" y="2304288"/>
            <a:ext cx="694944" cy="694944"/>
          </a:xfrm>
          <a:prstGeom prst="ellipse">
            <a:avLst/>
          </a:prstGeom>
          <a:solidFill>
            <a:srgbClr val="AF6A58"/>
          </a:solidFill>
          <a:ln w="12700">
            <a:solidFill>
              <a:srgbClr val="AF6A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4"/>
          <p:cNvSpPr/>
          <p:nvPr/>
        </p:nvSpPr>
        <p:spPr>
          <a:xfrm>
            <a:off x="835152" y="2485670"/>
            <a:ext cx="67056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609344" y="2359152"/>
            <a:ext cx="20604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OPEN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938784" y="3236976"/>
            <a:ext cx="2767584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0" i="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Eén eenduidig antwoord.</a:t>
            </a:r>
            <a:endParaRPr lang="en-US" sz="1200" dirty="0"/>
          </a:p>
          <a:p>
            <a:pPr marL="0" indent="0" algn="l">
              <a:buNone/>
            </a:pPr>
            <a:r>
              <a:rPr lang="en-US" sz="1700" b="0" i="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1 punt bij goed </a:t>
            </a:r>
            <a:r>
              <a:rPr lang="en-US" sz="1700" b="0" i="0" dirty="0" err="1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antwoord</a:t>
            </a:r>
            <a:r>
              <a:rPr lang="en-US" sz="1700" b="0" i="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.</a:t>
            </a:r>
          </a:p>
          <a:p>
            <a:pPr marL="0" indent="0" algn="l">
              <a:buNone/>
            </a:pPr>
            <a:endParaRPr lang="en-US" sz="1700" b="0" i="0" dirty="0">
              <a:solidFill>
                <a:srgbClr val="D7CFB8"/>
              </a:solidFill>
              <a:latin typeface="Roboto Condensed" pitchFamily="34" charset="0"/>
              <a:ea typeface="Roboto Condensed" pitchFamily="34" charset="-122"/>
              <a:cs typeface="Roboto Condensed" pitchFamily="34" charset="-120"/>
            </a:endParaRPr>
          </a:p>
          <a:p>
            <a:pPr marL="0" indent="0" algn="l">
              <a:buNone/>
            </a:pPr>
            <a:r>
              <a:rPr lang="en-US" sz="170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Gaat het om </a:t>
            </a:r>
            <a:r>
              <a:rPr lang="en-US" sz="1700" dirty="0" err="1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een</a:t>
            </a:r>
            <a:r>
              <a:rPr lang="en-US" sz="170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naam? Voor </a:t>
            </a:r>
            <a:r>
              <a:rPr lang="en-US" sz="1700" dirty="0" err="1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en</a:t>
            </a:r>
            <a:r>
              <a:rPr lang="en-US" sz="170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</a:t>
            </a:r>
            <a:r>
              <a:rPr lang="en-US" sz="1700" dirty="0" err="1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achternaam</a:t>
            </a:r>
            <a:r>
              <a:rPr lang="en-US" sz="170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</a:t>
            </a:r>
            <a:r>
              <a:rPr lang="en-US" sz="1700" dirty="0" err="1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goed</a:t>
            </a:r>
            <a:r>
              <a:rPr lang="en-US" sz="170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= 2 </a:t>
            </a:r>
            <a:r>
              <a:rPr lang="en-US" sz="1700" dirty="0" err="1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punten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443984" y="2057400"/>
            <a:ext cx="3438144" cy="3246120"/>
          </a:xfrm>
          <a:prstGeom prst="roundRect">
            <a:avLst>
              <a:gd name="adj" fmla="val 1127"/>
            </a:avLst>
          </a:prstGeom>
          <a:solidFill>
            <a:srgbClr val="513013"/>
          </a:solidFill>
          <a:ln w="12700">
            <a:solidFill>
              <a:srgbClr val="C2948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4645152" y="2304288"/>
            <a:ext cx="694944" cy="694944"/>
          </a:xfrm>
          <a:prstGeom prst="ellipse">
            <a:avLst/>
          </a:prstGeom>
          <a:solidFill>
            <a:srgbClr val="291F07"/>
          </a:solidFill>
          <a:ln w="12700">
            <a:solidFill>
              <a:srgbClr val="291F0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4657344" y="2497455"/>
            <a:ext cx="67056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5388864" y="2359152"/>
            <a:ext cx="20604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 / B / C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4718304" y="3236976"/>
            <a:ext cx="2767584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0" i="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Kies één van de drie opties.</a:t>
            </a:r>
            <a:endParaRPr lang="en-US" sz="1200" dirty="0"/>
          </a:p>
          <a:p>
            <a:pPr marL="0" indent="0" algn="l">
              <a:buNone/>
            </a:pPr>
            <a:r>
              <a:rPr lang="en-US" sz="1700" b="0" i="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1 punt bij goed antwoord.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8266176" y="2057400"/>
            <a:ext cx="3438144" cy="3246120"/>
          </a:xfrm>
          <a:prstGeom prst="roundRect">
            <a:avLst>
              <a:gd name="adj" fmla="val 1127"/>
            </a:avLst>
          </a:prstGeom>
          <a:solidFill>
            <a:srgbClr val="513013"/>
          </a:solidFill>
          <a:ln w="12700">
            <a:solidFill>
              <a:srgbClr val="C2948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3"/>
          <p:cNvSpPr/>
          <p:nvPr/>
        </p:nvSpPr>
        <p:spPr>
          <a:xfrm>
            <a:off x="8467344" y="2304288"/>
            <a:ext cx="694944" cy="694944"/>
          </a:xfrm>
          <a:prstGeom prst="ellipse">
            <a:avLst/>
          </a:prstGeom>
          <a:solidFill>
            <a:srgbClr val="AF6A58"/>
          </a:solidFill>
          <a:ln w="12700">
            <a:solidFill>
              <a:srgbClr val="AF6A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8497824" y="2488311"/>
            <a:ext cx="67056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9223248" y="2359152"/>
            <a:ext cx="20604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BENADERING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8497824" y="3236976"/>
            <a:ext cx="2767584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0" i="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Een getal met een marge.</a:t>
            </a:r>
            <a:endParaRPr lang="en-US" sz="1200" dirty="0"/>
          </a:p>
          <a:p>
            <a:pPr marL="0" indent="0" algn="l">
              <a:buNone/>
            </a:pPr>
            <a:r>
              <a:rPr lang="en-US" sz="1700" b="0" i="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Binnen de marge = 1 punt.</a:t>
            </a:r>
          </a:p>
          <a:p>
            <a:pPr marL="0" indent="0" algn="l">
              <a:buNone/>
            </a:pPr>
            <a:r>
              <a:rPr lang="en-US" sz="1700" dirty="0" err="1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Exacte</a:t>
            </a:r>
            <a:r>
              <a:rPr lang="en-US" sz="170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</a:t>
            </a:r>
            <a:r>
              <a:rPr lang="en-US" sz="1700" dirty="0" err="1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goed</a:t>
            </a:r>
            <a:r>
              <a:rPr lang="en-US" sz="170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        = 2 </a:t>
            </a:r>
            <a:r>
              <a:rPr lang="en-US" sz="1700" dirty="0" err="1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punten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938784" y="5308092"/>
            <a:ext cx="10314432" cy="5006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5 categorieën × 5 vragen = </a:t>
            </a:r>
            <a:r>
              <a:rPr lang="en-US" sz="2200" b="1" i="0" dirty="0" err="1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maximaal</a:t>
            </a: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25 punten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938784" y="5897880"/>
            <a:ext cx="10314432" cy="5006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sz="1400" b="1" i="1">
                <a:solidFill>
                  <a:srgbClr val="F5F1E8"/>
                </a:solidFill>
                <a:latin typeface="Roboto Condensed"/>
              </a:rPr>
              <a:t>De vragen lopen van bekende schoolkennis tot een paar pittige historische instinkers.</a:t>
            </a:r>
          </a:p>
        </p:txBody>
      </p:sp>
      <p:sp>
        <p:nvSpPr>
          <p:cNvPr id="23" name="Text 19"/>
          <p:cNvSpPr/>
          <p:nvPr/>
        </p:nvSpPr>
        <p:spPr>
          <a:xfrm>
            <a:off x="1255776" y="5692140"/>
            <a:ext cx="1828800" cy="5006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/>
            <a:r>
              <a:rPr sz="900" b="1" i="1">
                <a:solidFill>
                  <a:srgbClr val="F5F1E8"/>
                </a:solidFill>
                <a:latin typeface="Roboto Condensed"/>
              </a:rPr>
              <a:t>Scan mij voor een leuk muziekje!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pic>
        <p:nvPicPr>
          <p:cNvPr id="28" name="Afbeelding 27">
            <a:extLst>
              <a:ext uri="{FF2B5EF4-FFF2-40B4-BE49-F238E27FC236}">
                <a16:creationId xmlns:a16="http://schemas.microsoft.com/office/drawing/2014/main" id="{2CD4CEE1-FC53-44D1-9D0B-AF4E3F5D98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092" y="5495150"/>
            <a:ext cx="787159" cy="7871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ramatic_cinematic_historical_montage_poster_lik.png"/>
          <p:cNvPicPr>
            <a:picLocks noChangeAspect="1"/>
          </p:cNvPicPr>
          <p:nvPr/>
        </p:nvPicPr>
        <p:blipFill>
          <a:blip r:embed="rId3">
            <a:alphaModFix amt="92000"/>
          </a:blip>
          <a:stretch>
            <a:fillRect/>
          </a:stretch>
        </p:blipFill>
        <p:spPr>
          <a:xfrm>
            <a:off x="6766560" y="0"/>
            <a:ext cx="5422392" cy="663854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989320" y="0"/>
            <a:ext cx="1280160" cy="6638544"/>
          </a:xfrm>
          <a:prstGeom prst="rect">
            <a:avLst/>
          </a:prstGeom>
          <a:solidFill>
            <a:srgbClr val="291F07">
              <a:alpha val="90000"/>
            </a:srgbClr>
          </a:solidFill>
          <a:ln w="12700">
            <a:solidFill>
              <a:srgbClr val="291F07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499872" y="411480"/>
            <a:ext cx="146304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00" b="1" i="0" dirty="0">
                <a:solidFill>
                  <a:srgbClr val="AF6A5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01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524255" y="1200150"/>
            <a:ext cx="5852160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1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HELDEN</a:t>
            </a:r>
            <a:endParaRPr lang="en-US" sz="2300" dirty="0"/>
          </a:p>
        </p:txBody>
      </p:sp>
      <p:sp>
        <p:nvSpPr>
          <p:cNvPr id="6" name="Shape 3"/>
          <p:cNvSpPr/>
          <p:nvPr/>
        </p:nvSpPr>
        <p:spPr>
          <a:xfrm>
            <a:off x="566928" y="2029968"/>
            <a:ext cx="4480560" cy="0"/>
          </a:xfrm>
          <a:prstGeom prst="line">
            <a:avLst/>
          </a:prstGeom>
          <a:noFill/>
          <a:ln w="13970">
            <a:solidFill>
              <a:srgbClr val="AF6A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4"/>
          <p:cNvSpPr/>
          <p:nvPr/>
        </p:nvSpPr>
        <p:spPr>
          <a:xfrm>
            <a:off x="560832" y="2366010"/>
            <a:ext cx="51694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Van oudheid tot de twintigste eeuw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60832" y="2948940"/>
            <a:ext cx="5120640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5</a:t>
            </a:r>
            <a:r>
              <a:rPr lang="en-US" sz="13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</a:t>
            </a:r>
            <a:r>
              <a:rPr lang="en-US" sz="1300" b="1" i="0" dirty="0" err="1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vragen</a:t>
            </a:r>
            <a:endParaRPr lang="en-US" sz="1000" dirty="0"/>
          </a:p>
        </p:txBody>
      </p:sp>
      <p:pic>
        <p:nvPicPr>
          <p:cNvPr id="9" name="Image 1" descr="/mnt/data/pubquiz_assets/logo_smal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01  HELDEN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625346"/>
            <a:ext cx="1083868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Welke Macedonische koning veroverde in de 4e eeuw v.Chr. een rijk dat zich uitstrekte van Griekenland tot diep in Azië?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1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AF6A58"/>
          </a:solidFill>
          <a:ln w="12700">
            <a:solidFill>
              <a:srgbClr val="AF6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OPEN VRAAG</a:t>
            </a:r>
          </a:p>
        </p:txBody>
      </p:sp>
      <p:sp>
        <p:nvSpPr>
          <p:cNvPr id="30" name="Oval 29"/>
          <p:cNvSpPr/>
          <p:nvPr/>
        </p:nvSpPr>
        <p:spPr>
          <a:xfrm>
            <a:off x="4803648" y="3278124"/>
            <a:ext cx="1292352" cy="1296162"/>
          </a:xfrm>
          <a:prstGeom prst="ellipse">
            <a:avLst/>
          </a:prstGeom>
          <a:solidFill>
            <a:srgbClr val="AF6A58"/>
          </a:solidFill>
          <a:ln w="17780">
            <a:solidFill>
              <a:srgbClr val="F5F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803648" y="3545586"/>
            <a:ext cx="1292352" cy="7338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900" b="1" i="0">
                <a:solidFill>
                  <a:srgbClr val="F5F1E8"/>
                </a:solidFill>
                <a:latin typeface="Roboto Condensed"/>
              </a:rPr>
              <a:t>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2752" y="5452110"/>
            <a:ext cx="7266432" cy="20574"/>
          </a:xfrm>
          <a:prstGeom prst="rect">
            <a:avLst/>
          </a:prstGeom>
          <a:solidFill>
            <a:srgbClr val="C294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8">
            <a:extLst>
              <a:ext uri="{FF2B5EF4-FFF2-40B4-BE49-F238E27FC236}">
                <a16:creationId xmlns:a16="http://schemas.microsoft.com/office/drawing/2014/main" id="{FEB8C358-1E62-385D-0EDC-773EE9E133B7}"/>
              </a:ext>
            </a:extLst>
          </p:cNvPr>
          <p:cNvSpPr/>
          <p:nvPr/>
        </p:nvSpPr>
        <p:spPr>
          <a:xfrm>
            <a:off x="1051560" y="4041648"/>
            <a:ext cx="9738359" cy="603504"/>
          </a:xfrm>
          <a:prstGeom prst="roundRect">
            <a:avLst>
              <a:gd name="adj" fmla="val 7576"/>
            </a:avLst>
          </a:prstGeom>
          <a:solidFill>
            <a:srgbClr val="6F6034">
              <a:alpha val="96000"/>
            </a:srgbClr>
          </a:solidFill>
          <a:ln w="15240">
            <a:solidFill>
              <a:srgbClr val="C29485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01  HELDEN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570482"/>
            <a:ext cx="10741152" cy="132359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Welke Franse heldin speelde een sleutelrol in de Honderdjarige Oorlog en werd in 1431 geëxecuteerd?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2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291F07"/>
          </a:solidFill>
          <a:ln w="12700">
            <a:solidFill>
              <a:srgbClr val="291F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MEERKEUZE A/B/C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048511" y="3216402"/>
            <a:ext cx="9741408" cy="603504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1048511" y="4862322"/>
            <a:ext cx="9741408" cy="603504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sp>
        <p:nvSpPr>
          <p:cNvPr id="10" name="Text 7"/>
          <p:cNvSpPr/>
          <p:nvPr/>
        </p:nvSpPr>
        <p:spPr>
          <a:xfrm>
            <a:off x="1304544" y="332613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A. Marie Curie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304544" y="414909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B. Jeanne d’Arc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304544" y="497205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C. Catharina de’ Medici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01  HELDEN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625346"/>
            <a:ext cx="1083868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Welke Britse premier werd tijdens de Tweede Wereldoorlog hét symbool van het Britse verzet tegen nazi-Duitsland?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3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AF6A58"/>
          </a:solidFill>
          <a:ln w="12700">
            <a:solidFill>
              <a:srgbClr val="AF6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OPEN VRAAG</a:t>
            </a:r>
          </a:p>
        </p:txBody>
      </p:sp>
      <p:sp>
        <p:nvSpPr>
          <p:cNvPr id="30" name="Oval 29"/>
          <p:cNvSpPr/>
          <p:nvPr/>
        </p:nvSpPr>
        <p:spPr>
          <a:xfrm>
            <a:off x="4803648" y="3278124"/>
            <a:ext cx="1292352" cy="1296162"/>
          </a:xfrm>
          <a:prstGeom prst="ellipse">
            <a:avLst/>
          </a:prstGeom>
          <a:solidFill>
            <a:srgbClr val="AF6A58"/>
          </a:solidFill>
          <a:ln w="17780">
            <a:solidFill>
              <a:srgbClr val="F5F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803648" y="3545586"/>
            <a:ext cx="1292352" cy="7338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900" b="1" i="0">
                <a:solidFill>
                  <a:srgbClr val="F5F1E8"/>
                </a:solidFill>
                <a:latin typeface="Roboto Condensed"/>
              </a:rPr>
              <a:t>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2752" y="5452110"/>
            <a:ext cx="7266432" cy="20574"/>
          </a:xfrm>
          <a:prstGeom prst="rect">
            <a:avLst/>
          </a:prstGeom>
          <a:solidFill>
            <a:srgbClr val="C294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01  HELDEN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625346"/>
            <a:ext cx="1083868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Hoeveel jaar zat Nelson Mandela gevangen voordat hij in 1990 werd vrijgelaten?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4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AF6A58"/>
          </a:solidFill>
          <a:ln w="12700">
            <a:solidFill>
              <a:srgbClr val="AF6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BENADERINGSVRAAG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43713" y="4231386"/>
            <a:ext cx="2251736" cy="932688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87552" y="4450842"/>
            <a:ext cx="292608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>
                <a:solidFill>
                  <a:srgbClr val="F5F1E8"/>
                </a:solidFill>
                <a:latin typeface="Roboto Condensed"/>
              </a:rPr>
              <a:t>MARGE: ±1 jaar</a:t>
            </a:r>
          </a:p>
        </p:txBody>
      </p:sp>
      <p:sp>
        <p:nvSpPr>
          <p:cNvPr id="33" name="Oval 32"/>
          <p:cNvSpPr/>
          <p:nvPr/>
        </p:nvSpPr>
        <p:spPr>
          <a:xfrm>
            <a:off x="9936480" y="4642866"/>
            <a:ext cx="1292352" cy="1296162"/>
          </a:xfrm>
          <a:prstGeom prst="ellipse">
            <a:avLst/>
          </a:prstGeom>
          <a:solidFill>
            <a:srgbClr val="AF6A58"/>
          </a:solidFill>
          <a:ln w="17780">
            <a:solidFill>
              <a:srgbClr val="F5F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936480" y="4828032"/>
            <a:ext cx="1292352" cy="7338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900" b="1" i="0">
                <a:solidFill>
                  <a:srgbClr val="F5F1E8"/>
                </a:solidFill>
                <a:latin typeface="Roboto Condensed"/>
              </a:rPr>
              <a:t>≈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pic>
        <p:nvPicPr>
          <p:cNvPr id="4" name="Afbeelding 3" descr="Nelson Mandela - Wikipedia">
            <a:extLst>
              <a:ext uri="{FF2B5EF4-FFF2-40B4-BE49-F238E27FC236}">
                <a16:creationId xmlns:a16="http://schemas.microsoft.com/office/drawing/2014/main" id="{D39B1E70-C069-BD71-4CB6-7357AE62CF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7712" y="2994719"/>
            <a:ext cx="2251736" cy="29122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8">
            <a:extLst>
              <a:ext uri="{FF2B5EF4-FFF2-40B4-BE49-F238E27FC236}">
                <a16:creationId xmlns:a16="http://schemas.microsoft.com/office/drawing/2014/main" id="{37FAB47C-D856-F99E-C3CF-776B67FBFBE3}"/>
              </a:ext>
            </a:extLst>
          </p:cNvPr>
          <p:cNvSpPr/>
          <p:nvPr/>
        </p:nvSpPr>
        <p:spPr>
          <a:xfrm>
            <a:off x="1051560" y="4041648"/>
            <a:ext cx="9738359" cy="603504"/>
          </a:xfrm>
          <a:prstGeom prst="roundRect">
            <a:avLst>
              <a:gd name="adj" fmla="val 7576"/>
            </a:avLst>
          </a:prstGeom>
          <a:solidFill>
            <a:srgbClr val="6F6034">
              <a:alpha val="96000"/>
            </a:srgbClr>
          </a:solidFill>
          <a:ln w="15240">
            <a:solidFill>
              <a:srgbClr val="C29485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01  HELDEN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570482"/>
            <a:ext cx="10741152" cy="132359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Welke verpleegkundige werd tijdens de Krimoorlog beroemd als “The Lady with the Lamp”?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5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291F07"/>
          </a:solidFill>
          <a:ln w="12700">
            <a:solidFill>
              <a:srgbClr val="291F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MEERKEUZE A/B/C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048511" y="3216402"/>
            <a:ext cx="9741408" cy="603504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1048511" y="4862322"/>
            <a:ext cx="9741408" cy="603504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sp>
        <p:nvSpPr>
          <p:cNvPr id="10" name="Text 7"/>
          <p:cNvSpPr/>
          <p:nvPr/>
        </p:nvSpPr>
        <p:spPr>
          <a:xfrm>
            <a:off x="1304544" y="332613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A. Florence Nightingale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304544" y="414909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B. Clara Barton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304544" y="497205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C. Edith Cavell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91F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F3A051D0-D32B-53D1-CE36-1167D3FCFBD0}"/>
              </a:ext>
            </a:extLst>
          </p:cNvPr>
          <p:cNvSpPr/>
          <p:nvPr/>
        </p:nvSpPr>
        <p:spPr>
          <a:xfrm>
            <a:off x="536448" y="1644147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6" name="Shape 5">
            <a:extLst>
              <a:ext uri="{FF2B5EF4-FFF2-40B4-BE49-F238E27FC236}">
                <a16:creationId xmlns:a16="http://schemas.microsoft.com/office/drawing/2014/main" id="{05EDD071-94BA-FE78-8BF8-EB82E407285D}"/>
              </a:ext>
            </a:extLst>
          </p:cNvPr>
          <p:cNvSpPr/>
          <p:nvPr/>
        </p:nvSpPr>
        <p:spPr>
          <a:xfrm>
            <a:off x="536448" y="2517944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8" name="Shape 8">
            <a:extLst>
              <a:ext uri="{FF2B5EF4-FFF2-40B4-BE49-F238E27FC236}">
                <a16:creationId xmlns:a16="http://schemas.microsoft.com/office/drawing/2014/main" id="{FE6A7D2C-32CA-D40C-F092-EF99440FF413}"/>
              </a:ext>
            </a:extLst>
          </p:cNvPr>
          <p:cNvSpPr/>
          <p:nvPr/>
        </p:nvSpPr>
        <p:spPr>
          <a:xfrm>
            <a:off x="536448" y="3405904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0" name="Shape 11">
            <a:extLst>
              <a:ext uri="{FF2B5EF4-FFF2-40B4-BE49-F238E27FC236}">
                <a16:creationId xmlns:a16="http://schemas.microsoft.com/office/drawing/2014/main" id="{4D1FB904-5172-1F9D-1079-18A61F6C8AB9}"/>
              </a:ext>
            </a:extLst>
          </p:cNvPr>
          <p:cNvSpPr/>
          <p:nvPr/>
        </p:nvSpPr>
        <p:spPr>
          <a:xfrm>
            <a:off x="536448" y="4282703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2" name="Shape 14">
            <a:extLst>
              <a:ext uri="{FF2B5EF4-FFF2-40B4-BE49-F238E27FC236}">
                <a16:creationId xmlns:a16="http://schemas.microsoft.com/office/drawing/2014/main" id="{AE3E2C79-9B34-3300-D041-A89CE9F7BE93}"/>
              </a:ext>
            </a:extLst>
          </p:cNvPr>
          <p:cNvSpPr/>
          <p:nvPr/>
        </p:nvSpPr>
        <p:spPr>
          <a:xfrm>
            <a:off x="536448" y="5210819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60832" y="459486"/>
            <a:ext cx="8961120" cy="50063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900" b="1" i="0">
                <a:solidFill>
                  <a:srgbClr val="F5F1E8"/>
                </a:solidFill>
                <a:latin typeface="Roboto Condensed"/>
              </a:rPr>
              <a:t>01  ANTWOORDEN — HELDEN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5216" y="1069848"/>
            <a:ext cx="141427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 i="0">
                <a:solidFill>
                  <a:srgbClr val="AF6A58"/>
                </a:solidFill>
                <a:latin typeface="Roboto Condensed"/>
              </a:rPr>
              <a:t>QUIZMASTER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" y="174879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1.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58240" y="172821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Alexander de Grote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520" y="264033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2.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58240" y="261975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B. Jeanne d’Arc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" y="353187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3.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58240" y="351129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Winston Churchill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" y="442341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4.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58240" y="440283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27 jaar  (±1 jaar)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1520" y="531495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5.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58240" y="529437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A. Florence Nightingale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21792" y="6275070"/>
            <a:ext cx="10692384" cy="19888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1">
                <a:solidFill>
                  <a:srgbClr val="D7CFB8"/>
                </a:solidFill>
                <a:latin typeface="Roboto Condensed"/>
              </a:rPr>
              <a:t>Tip: bij benaderingsvragen telt het antwoord goed wanneer het binnen de aangegeven marge valt.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91F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ramatic_cinematic_fantasy_myth_legend_montage_c.png"/>
          <p:cNvPicPr>
            <a:picLocks noChangeAspect="1"/>
          </p:cNvPicPr>
          <p:nvPr/>
        </p:nvPicPr>
        <p:blipFill>
          <a:blip r:embed="rId3">
            <a:alphaModFix amt="92000"/>
          </a:blip>
          <a:stretch>
            <a:fillRect/>
          </a:stretch>
        </p:blipFill>
        <p:spPr>
          <a:xfrm>
            <a:off x="6766560" y="0"/>
            <a:ext cx="5422392" cy="663854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989320" y="0"/>
            <a:ext cx="1280160" cy="6638544"/>
          </a:xfrm>
          <a:prstGeom prst="rect">
            <a:avLst/>
          </a:prstGeom>
          <a:solidFill>
            <a:srgbClr val="291F07">
              <a:alpha val="90000"/>
            </a:srgbClr>
          </a:solidFill>
          <a:ln w="12700">
            <a:solidFill>
              <a:srgbClr val="291F07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499872" y="411480"/>
            <a:ext cx="146304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00" b="1" i="0" dirty="0">
                <a:solidFill>
                  <a:srgbClr val="AF6A5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02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524255" y="1200150"/>
            <a:ext cx="5852160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1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MYTHEN &amp; LEGENDEN</a:t>
            </a:r>
            <a:endParaRPr lang="en-US" sz="2300" dirty="0"/>
          </a:p>
        </p:txBody>
      </p:sp>
      <p:sp>
        <p:nvSpPr>
          <p:cNvPr id="6" name="Shape 3"/>
          <p:cNvSpPr/>
          <p:nvPr/>
        </p:nvSpPr>
        <p:spPr>
          <a:xfrm>
            <a:off x="566928" y="2029968"/>
            <a:ext cx="4480560" cy="0"/>
          </a:xfrm>
          <a:prstGeom prst="line">
            <a:avLst/>
          </a:prstGeom>
          <a:noFill/>
          <a:ln w="13970">
            <a:solidFill>
              <a:srgbClr val="AF6A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4"/>
          <p:cNvSpPr/>
          <p:nvPr/>
        </p:nvSpPr>
        <p:spPr>
          <a:xfrm>
            <a:off x="560832" y="2366010"/>
            <a:ext cx="51694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Goden, monsters en verhalen die eeuwen meegaan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60832" y="2948940"/>
            <a:ext cx="5120640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5 </a:t>
            </a:r>
            <a:r>
              <a:rPr lang="en-US" sz="1300" b="1" i="0" dirty="0" err="1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vragen</a:t>
            </a:r>
            <a:endParaRPr lang="en-US" sz="1000" dirty="0"/>
          </a:p>
        </p:txBody>
      </p:sp>
      <p:pic>
        <p:nvPicPr>
          <p:cNvPr id="9" name="Image 1" descr="/mnt/data/pubquiz_assets/logo_smal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02  MYTHEN &amp; LEGENDEN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625346"/>
            <a:ext cx="1083868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Wie is in de Griekse mythologie de oppergod en god van de donder?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1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AF6A58"/>
          </a:solidFill>
          <a:ln w="12700">
            <a:solidFill>
              <a:srgbClr val="AF6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OPEN VRAAG</a:t>
            </a:r>
          </a:p>
        </p:txBody>
      </p:sp>
      <p:sp>
        <p:nvSpPr>
          <p:cNvPr id="30" name="Oval 29"/>
          <p:cNvSpPr/>
          <p:nvPr/>
        </p:nvSpPr>
        <p:spPr>
          <a:xfrm>
            <a:off x="4803648" y="3278124"/>
            <a:ext cx="1292352" cy="1296162"/>
          </a:xfrm>
          <a:prstGeom prst="ellipse">
            <a:avLst/>
          </a:prstGeom>
          <a:solidFill>
            <a:srgbClr val="AF6A58"/>
          </a:solidFill>
          <a:ln w="17780">
            <a:solidFill>
              <a:srgbClr val="F5F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803648" y="3545586"/>
            <a:ext cx="1292352" cy="7338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900" b="1" i="0">
                <a:solidFill>
                  <a:srgbClr val="F5F1E8"/>
                </a:solidFill>
                <a:latin typeface="Roboto Condensed"/>
              </a:rPr>
              <a:t>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2752" y="5452110"/>
            <a:ext cx="7266432" cy="20574"/>
          </a:xfrm>
          <a:prstGeom prst="rect">
            <a:avLst/>
          </a:prstGeom>
          <a:solidFill>
            <a:srgbClr val="C294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8">
            <a:extLst>
              <a:ext uri="{FF2B5EF4-FFF2-40B4-BE49-F238E27FC236}">
                <a16:creationId xmlns:a16="http://schemas.microsoft.com/office/drawing/2014/main" id="{B1E17B52-453E-0405-59E2-AB041022FE1A}"/>
              </a:ext>
            </a:extLst>
          </p:cNvPr>
          <p:cNvSpPr/>
          <p:nvPr/>
        </p:nvSpPr>
        <p:spPr>
          <a:xfrm>
            <a:off x="1051561" y="4041648"/>
            <a:ext cx="3418082" cy="603504"/>
          </a:xfrm>
          <a:prstGeom prst="roundRect">
            <a:avLst>
              <a:gd name="adj" fmla="val 7576"/>
            </a:avLst>
          </a:prstGeom>
          <a:solidFill>
            <a:srgbClr val="6F6034">
              <a:alpha val="96000"/>
            </a:srgbClr>
          </a:solidFill>
          <a:ln w="15240">
            <a:solidFill>
              <a:srgbClr val="C29485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02  MYTHEN &amp; LEGENDEN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570482"/>
            <a:ext cx="10741152" cy="132359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Welke tweeling werd volgens de Romeinse legende door een wolvin gezoogd?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2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291F07"/>
          </a:solidFill>
          <a:ln w="12700">
            <a:solidFill>
              <a:srgbClr val="291F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MEERKEUZE A/B/C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048511" y="3216402"/>
            <a:ext cx="3421131" cy="603504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1048511" y="4862322"/>
            <a:ext cx="3421131" cy="603504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sp>
        <p:nvSpPr>
          <p:cNvPr id="10" name="Text 7"/>
          <p:cNvSpPr/>
          <p:nvPr/>
        </p:nvSpPr>
        <p:spPr>
          <a:xfrm>
            <a:off x="1304544" y="332613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A. Castor en Pollux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304544" y="414909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B. Romulus en Remus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304544" y="497205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C. Hector en Paris</a:t>
            </a:r>
            <a:endParaRPr lang="en-US" sz="1200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648AB58F-CF10-DDAC-FA18-01FA52BF4E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0928" y="2334387"/>
            <a:ext cx="5715000" cy="41052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02  MYTHEN &amp; LEGENDEN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625346"/>
            <a:ext cx="1083868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Hoe heet het legendarische zwaard van koning Arthur?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3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AF6A58"/>
          </a:solidFill>
          <a:ln w="12700">
            <a:solidFill>
              <a:srgbClr val="AF6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OPEN VRAAG</a:t>
            </a:r>
          </a:p>
        </p:txBody>
      </p:sp>
      <p:sp>
        <p:nvSpPr>
          <p:cNvPr id="30" name="Oval 29"/>
          <p:cNvSpPr/>
          <p:nvPr/>
        </p:nvSpPr>
        <p:spPr>
          <a:xfrm>
            <a:off x="4803648" y="3278124"/>
            <a:ext cx="1292352" cy="1296162"/>
          </a:xfrm>
          <a:prstGeom prst="ellipse">
            <a:avLst/>
          </a:prstGeom>
          <a:solidFill>
            <a:srgbClr val="AF6A58"/>
          </a:solidFill>
          <a:ln w="17780">
            <a:solidFill>
              <a:srgbClr val="F5F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803648" y="3545586"/>
            <a:ext cx="1292352" cy="7338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900" b="1" i="0">
                <a:solidFill>
                  <a:srgbClr val="F5F1E8"/>
                </a:solidFill>
                <a:latin typeface="Roboto Condensed"/>
              </a:rPr>
              <a:t>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2752" y="5452110"/>
            <a:ext cx="7266432" cy="20574"/>
          </a:xfrm>
          <a:prstGeom prst="rect">
            <a:avLst/>
          </a:prstGeom>
          <a:solidFill>
            <a:srgbClr val="C294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Afbeelding 3" descr="King Arthur and the sword Excalibur - Zetanmedieval. Blog.">
            <a:extLst>
              <a:ext uri="{FF2B5EF4-FFF2-40B4-BE49-F238E27FC236}">
                <a16:creationId xmlns:a16="http://schemas.microsoft.com/office/drawing/2014/main" id="{E5C3A27E-EC11-EC5F-268E-AF3811707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7434" y="3113481"/>
            <a:ext cx="4296672" cy="26854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02  MYTHEN &amp; LEGENDEN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625346"/>
            <a:ext cx="1083868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Hoeveel werken moest Hercules volgens de bekendste Griekse mythe uitvoeren?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4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AF6A58"/>
          </a:solidFill>
          <a:ln w="12700">
            <a:solidFill>
              <a:srgbClr val="AF6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BENADERINGSVRAAG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43712" y="4231386"/>
            <a:ext cx="1706061" cy="932688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87552" y="4450842"/>
            <a:ext cx="292608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>
                <a:solidFill>
                  <a:srgbClr val="F5F1E8"/>
                </a:solidFill>
                <a:latin typeface="Roboto Condensed"/>
              </a:rPr>
              <a:t>MARGE: ±1</a:t>
            </a:r>
          </a:p>
        </p:txBody>
      </p:sp>
      <p:sp>
        <p:nvSpPr>
          <p:cNvPr id="33" name="Oval 32"/>
          <p:cNvSpPr/>
          <p:nvPr/>
        </p:nvSpPr>
        <p:spPr>
          <a:xfrm>
            <a:off x="9936480" y="4642866"/>
            <a:ext cx="1292352" cy="1296162"/>
          </a:xfrm>
          <a:prstGeom prst="ellipse">
            <a:avLst/>
          </a:prstGeom>
          <a:solidFill>
            <a:srgbClr val="AF6A58"/>
          </a:solidFill>
          <a:ln w="17780">
            <a:solidFill>
              <a:srgbClr val="F5F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936480" y="4828032"/>
            <a:ext cx="1292352" cy="7338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900" b="1" i="0">
                <a:solidFill>
                  <a:srgbClr val="F5F1E8"/>
                </a:solidFill>
                <a:latin typeface="Roboto Condensed"/>
              </a:rPr>
              <a:t>≈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pic>
        <p:nvPicPr>
          <p:cNvPr id="4" name="Afbeelding 3" descr="The Life of Hercules in Myth &amp; Legend - World History Encyclopedia">
            <a:extLst>
              <a:ext uri="{FF2B5EF4-FFF2-40B4-BE49-F238E27FC236}">
                <a16:creationId xmlns:a16="http://schemas.microsoft.com/office/drawing/2014/main" id="{9950E824-1F11-CDC2-CE86-94C720C890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7008" y="2822452"/>
            <a:ext cx="2605158" cy="365454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8">
            <a:extLst>
              <a:ext uri="{FF2B5EF4-FFF2-40B4-BE49-F238E27FC236}">
                <a16:creationId xmlns:a16="http://schemas.microsoft.com/office/drawing/2014/main" id="{FC4B3D7C-F2AF-DB3B-8241-1C3461C621BB}"/>
              </a:ext>
            </a:extLst>
          </p:cNvPr>
          <p:cNvSpPr/>
          <p:nvPr/>
        </p:nvSpPr>
        <p:spPr>
          <a:xfrm>
            <a:off x="1051561" y="4041648"/>
            <a:ext cx="2012362" cy="603504"/>
          </a:xfrm>
          <a:prstGeom prst="roundRect">
            <a:avLst>
              <a:gd name="adj" fmla="val 7576"/>
            </a:avLst>
          </a:prstGeom>
          <a:solidFill>
            <a:srgbClr val="6F6034">
              <a:alpha val="96000"/>
            </a:srgbClr>
          </a:solidFill>
          <a:ln w="15240">
            <a:solidFill>
              <a:srgbClr val="C29485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02  MYTHEN &amp; LEGENDEN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570482"/>
            <a:ext cx="10741152" cy="132359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Welke Noorse god bezit de hamer Mjölnir?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5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291F07"/>
          </a:solidFill>
          <a:ln w="12700">
            <a:solidFill>
              <a:srgbClr val="291F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MEERKEUZE A/B/C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048511" y="3216402"/>
            <a:ext cx="2015411" cy="603504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1048511" y="4862322"/>
            <a:ext cx="2015412" cy="603504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sp>
        <p:nvSpPr>
          <p:cNvPr id="10" name="Text 7"/>
          <p:cNvSpPr/>
          <p:nvPr/>
        </p:nvSpPr>
        <p:spPr>
          <a:xfrm>
            <a:off x="1304544" y="332613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A. Loki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304544" y="414909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B. Odin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304544" y="497205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C. Thor</a:t>
            </a:r>
            <a:endParaRPr lang="en-US" sz="1200" dirty="0"/>
          </a:p>
        </p:txBody>
      </p:sp>
      <p:pic>
        <p:nvPicPr>
          <p:cNvPr id="6" name="Afbeelding 5" descr="Thor - Mjölnir hamer-replica met licht en geluid – Elbenwald">
            <a:extLst>
              <a:ext uri="{FF2B5EF4-FFF2-40B4-BE49-F238E27FC236}">
                <a16:creationId xmlns:a16="http://schemas.microsoft.com/office/drawing/2014/main" id="{572C05CD-C2AD-B3D4-64BF-EC8E85C15E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6023" y="2727471"/>
            <a:ext cx="3629452" cy="362945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291F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17B830E6-CDD4-B59A-61A8-DCB4FA44DD4E}"/>
              </a:ext>
            </a:extLst>
          </p:cNvPr>
          <p:cNvSpPr/>
          <p:nvPr/>
        </p:nvSpPr>
        <p:spPr>
          <a:xfrm>
            <a:off x="536448" y="1644147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6" name="Shape 5">
            <a:extLst>
              <a:ext uri="{FF2B5EF4-FFF2-40B4-BE49-F238E27FC236}">
                <a16:creationId xmlns:a16="http://schemas.microsoft.com/office/drawing/2014/main" id="{099582A0-7B41-28A1-EB51-B4774D3B1ECD}"/>
              </a:ext>
            </a:extLst>
          </p:cNvPr>
          <p:cNvSpPr/>
          <p:nvPr/>
        </p:nvSpPr>
        <p:spPr>
          <a:xfrm>
            <a:off x="536448" y="2517944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8" name="Shape 8">
            <a:extLst>
              <a:ext uri="{FF2B5EF4-FFF2-40B4-BE49-F238E27FC236}">
                <a16:creationId xmlns:a16="http://schemas.microsoft.com/office/drawing/2014/main" id="{31D7A525-86AA-5D23-4EE5-FD0182E14FA7}"/>
              </a:ext>
            </a:extLst>
          </p:cNvPr>
          <p:cNvSpPr/>
          <p:nvPr/>
        </p:nvSpPr>
        <p:spPr>
          <a:xfrm>
            <a:off x="536448" y="3405904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0" name="Shape 11">
            <a:extLst>
              <a:ext uri="{FF2B5EF4-FFF2-40B4-BE49-F238E27FC236}">
                <a16:creationId xmlns:a16="http://schemas.microsoft.com/office/drawing/2014/main" id="{B5D1319B-E6AB-9113-9916-A68A8EBB6944}"/>
              </a:ext>
            </a:extLst>
          </p:cNvPr>
          <p:cNvSpPr/>
          <p:nvPr/>
        </p:nvSpPr>
        <p:spPr>
          <a:xfrm>
            <a:off x="536448" y="4282703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2" name="Shape 14">
            <a:extLst>
              <a:ext uri="{FF2B5EF4-FFF2-40B4-BE49-F238E27FC236}">
                <a16:creationId xmlns:a16="http://schemas.microsoft.com/office/drawing/2014/main" id="{281FFB75-40F6-6079-63FB-F042669364B6}"/>
              </a:ext>
            </a:extLst>
          </p:cNvPr>
          <p:cNvSpPr/>
          <p:nvPr/>
        </p:nvSpPr>
        <p:spPr>
          <a:xfrm>
            <a:off x="536448" y="5210819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60832" y="459486"/>
            <a:ext cx="8961120" cy="50063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900" b="1" i="0">
                <a:solidFill>
                  <a:srgbClr val="F5F1E8"/>
                </a:solidFill>
                <a:latin typeface="Roboto Condensed"/>
              </a:rPr>
              <a:t>02  ANTWOORDEN — MYTHEN &amp; LEGENDEN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5216" y="1069848"/>
            <a:ext cx="141427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 i="0">
                <a:solidFill>
                  <a:srgbClr val="AF6A58"/>
                </a:solidFill>
                <a:latin typeface="Roboto Condensed"/>
              </a:rPr>
              <a:t>QUIZMASTER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" y="174879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1.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58240" y="172821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Zeus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520" y="264033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2.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58240" y="261975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B. Romulus en Remus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" y="353187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3.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58240" y="351129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Excalibur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" y="442341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4.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58240" y="440283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12  (±1)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1520" y="531495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5.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58240" y="529437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C. Thor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21792" y="6275070"/>
            <a:ext cx="10692384" cy="19888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1">
                <a:solidFill>
                  <a:srgbClr val="D7CFB8"/>
                </a:solidFill>
                <a:latin typeface="Roboto Condensed"/>
              </a:rPr>
              <a:t>Tip: bij benaderingsvragen telt het antwoord goed wanneer het binnen de aangegeven marge valt.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sepia_toned_vintage_collage_st.png"/>
          <p:cNvPicPr>
            <a:picLocks noChangeAspect="1"/>
          </p:cNvPicPr>
          <p:nvPr/>
        </p:nvPicPr>
        <p:blipFill>
          <a:blip r:embed="rId3">
            <a:alphaModFix amt="92000"/>
          </a:blip>
          <a:stretch>
            <a:fillRect/>
          </a:stretch>
        </p:blipFill>
        <p:spPr>
          <a:xfrm>
            <a:off x="6766560" y="0"/>
            <a:ext cx="5422392" cy="663854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989320" y="0"/>
            <a:ext cx="1280160" cy="6638544"/>
          </a:xfrm>
          <a:prstGeom prst="rect">
            <a:avLst/>
          </a:prstGeom>
          <a:solidFill>
            <a:srgbClr val="291F07">
              <a:alpha val="90000"/>
            </a:srgbClr>
          </a:solidFill>
          <a:ln w="12700">
            <a:solidFill>
              <a:srgbClr val="291F07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499872" y="411480"/>
            <a:ext cx="146304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00" b="1" i="0" dirty="0">
                <a:solidFill>
                  <a:srgbClr val="AF6A5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03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524255" y="1200150"/>
            <a:ext cx="5852160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1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UITGESTORVEN BEROEPEN</a:t>
            </a:r>
            <a:endParaRPr lang="en-US" sz="2300" dirty="0"/>
          </a:p>
        </p:txBody>
      </p:sp>
      <p:sp>
        <p:nvSpPr>
          <p:cNvPr id="6" name="Shape 3"/>
          <p:cNvSpPr/>
          <p:nvPr/>
        </p:nvSpPr>
        <p:spPr>
          <a:xfrm>
            <a:off x="566928" y="2029968"/>
            <a:ext cx="4480560" cy="0"/>
          </a:xfrm>
          <a:prstGeom prst="line">
            <a:avLst/>
          </a:prstGeom>
          <a:noFill/>
          <a:ln w="13970">
            <a:solidFill>
              <a:srgbClr val="AF6A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4"/>
          <p:cNvSpPr/>
          <p:nvPr/>
        </p:nvSpPr>
        <p:spPr>
          <a:xfrm>
            <a:off x="560832" y="2366010"/>
            <a:ext cx="51694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Werk dat techniek en modernisering lieten verdwijnen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60832" y="2948940"/>
            <a:ext cx="5120640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5</a:t>
            </a:r>
            <a:r>
              <a:rPr lang="en-US" sz="13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</a:t>
            </a:r>
            <a:r>
              <a:rPr lang="en-US" sz="1300" b="1" i="0" dirty="0" err="1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vragen</a:t>
            </a:r>
            <a:endParaRPr lang="en-US" sz="1000" dirty="0"/>
          </a:p>
        </p:txBody>
      </p:sp>
      <p:pic>
        <p:nvPicPr>
          <p:cNvPr id="9" name="Image 1" descr="/mnt/data/pubquiz_assets/logo_smal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03  UITGESTORVEN BEROEPEN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625346"/>
            <a:ext cx="1083868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Hoe noemde je de persoon die vroeger ’s avonds handmatig de straatlantaarns aanstak?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1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AF6A58"/>
          </a:solidFill>
          <a:ln w="12700">
            <a:solidFill>
              <a:srgbClr val="AF6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OPEN VRAAG</a:t>
            </a:r>
          </a:p>
        </p:txBody>
      </p:sp>
      <p:sp>
        <p:nvSpPr>
          <p:cNvPr id="30" name="Oval 29"/>
          <p:cNvSpPr/>
          <p:nvPr/>
        </p:nvSpPr>
        <p:spPr>
          <a:xfrm>
            <a:off x="4803648" y="3278124"/>
            <a:ext cx="1292352" cy="1296162"/>
          </a:xfrm>
          <a:prstGeom prst="ellipse">
            <a:avLst/>
          </a:prstGeom>
          <a:solidFill>
            <a:srgbClr val="AF6A58"/>
          </a:solidFill>
          <a:ln w="17780">
            <a:solidFill>
              <a:srgbClr val="F5F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803648" y="3545586"/>
            <a:ext cx="1292352" cy="7338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900" b="1" i="0">
                <a:solidFill>
                  <a:srgbClr val="F5F1E8"/>
                </a:solidFill>
                <a:latin typeface="Roboto Condensed"/>
              </a:rPr>
              <a:t>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2752" y="5452110"/>
            <a:ext cx="7266432" cy="20574"/>
          </a:xfrm>
          <a:prstGeom prst="rect">
            <a:avLst/>
          </a:prstGeom>
          <a:solidFill>
            <a:srgbClr val="C294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8">
            <a:extLst>
              <a:ext uri="{FF2B5EF4-FFF2-40B4-BE49-F238E27FC236}">
                <a16:creationId xmlns:a16="http://schemas.microsoft.com/office/drawing/2014/main" id="{464FD2B2-5AEE-887F-DE32-BA56ABC63B2B}"/>
              </a:ext>
            </a:extLst>
          </p:cNvPr>
          <p:cNvSpPr/>
          <p:nvPr/>
        </p:nvSpPr>
        <p:spPr>
          <a:xfrm>
            <a:off x="1051560" y="4041648"/>
            <a:ext cx="3568207" cy="603504"/>
          </a:xfrm>
          <a:prstGeom prst="roundRect">
            <a:avLst>
              <a:gd name="adj" fmla="val 7576"/>
            </a:avLst>
          </a:prstGeom>
          <a:solidFill>
            <a:srgbClr val="6F6034">
              <a:alpha val="96000"/>
            </a:srgbClr>
          </a:solidFill>
          <a:ln w="15240">
            <a:solidFill>
              <a:srgbClr val="C29485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03  UITGESTORVEN BEROEPEN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570482"/>
            <a:ext cx="10741152" cy="132359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Wat deed een porder — ook wel knocker-up genoemd — voordat we betrouwbare wekkers hadden?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2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291F07"/>
          </a:solidFill>
          <a:ln w="12700">
            <a:solidFill>
              <a:srgbClr val="291F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MEERKEUZE A/B/C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048511" y="3216402"/>
            <a:ext cx="3571256" cy="603504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1048511" y="4862322"/>
            <a:ext cx="3571256" cy="603504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sp>
        <p:nvSpPr>
          <p:cNvPr id="10" name="Text 7"/>
          <p:cNvSpPr/>
          <p:nvPr/>
        </p:nvSpPr>
        <p:spPr>
          <a:xfrm>
            <a:off x="1304544" y="332613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A. Mensen wakker maken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304544" y="414909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B. Post bezorgen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304544" y="497205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C. Klokken repareren</a:t>
            </a:r>
            <a:endParaRPr lang="en-US" sz="1200" dirty="0"/>
          </a:p>
        </p:txBody>
      </p:sp>
      <p:pic>
        <p:nvPicPr>
          <p:cNvPr id="6" name="Afbeelding 5" descr="Knocker uppers: Waking up the workers in industrial Britain - BBC News">
            <a:extLst>
              <a:ext uri="{FF2B5EF4-FFF2-40B4-BE49-F238E27FC236}">
                <a16:creationId xmlns:a16="http://schemas.microsoft.com/office/drawing/2014/main" id="{7EEAEE38-3672-BCD1-142B-B8999036A5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717780"/>
            <a:ext cx="4203828" cy="322609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03  UITGESTORVEN BEROEPEN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625346"/>
            <a:ext cx="1083868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Hoe heette de werknemer die vroeger telefoongesprekken handmatig met stekkers op een schakelpaneel met elkaar verbond?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3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AF6A58"/>
          </a:solidFill>
          <a:ln w="12700">
            <a:solidFill>
              <a:srgbClr val="AF6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OPEN VRAAG</a:t>
            </a:r>
          </a:p>
        </p:txBody>
      </p:sp>
      <p:sp>
        <p:nvSpPr>
          <p:cNvPr id="30" name="Oval 29"/>
          <p:cNvSpPr/>
          <p:nvPr/>
        </p:nvSpPr>
        <p:spPr>
          <a:xfrm>
            <a:off x="4803648" y="3278124"/>
            <a:ext cx="1292352" cy="1296162"/>
          </a:xfrm>
          <a:prstGeom prst="ellipse">
            <a:avLst/>
          </a:prstGeom>
          <a:solidFill>
            <a:srgbClr val="AF6A58"/>
          </a:solidFill>
          <a:ln w="17780">
            <a:solidFill>
              <a:srgbClr val="F5F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803648" y="3545586"/>
            <a:ext cx="1292352" cy="7338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900" b="1" i="0">
                <a:solidFill>
                  <a:srgbClr val="F5F1E8"/>
                </a:solidFill>
                <a:latin typeface="Roboto Condensed"/>
              </a:rPr>
              <a:t>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2752" y="5452110"/>
            <a:ext cx="7266432" cy="20574"/>
          </a:xfrm>
          <a:prstGeom prst="rect">
            <a:avLst/>
          </a:prstGeom>
          <a:solidFill>
            <a:srgbClr val="C294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Afbeelding 3" descr="What the automation of telephone operators tells us about AI's effect on  work | Vox">
            <a:extLst>
              <a:ext uri="{FF2B5EF4-FFF2-40B4-BE49-F238E27FC236}">
                <a16:creationId xmlns:a16="http://schemas.microsoft.com/office/drawing/2014/main" id="{9EA18059-9F05-9306-D1CA-C39405608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0072" y="3158704"/>
            <a:ext cx="4946168" cy="328095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03  UITGESTORVEN BEROEPEN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625346"/>
            <a:ext cx="1083868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nl-NL" sz="2800" b="1" dirty="0">
                <a:solidFill>
                  <a:schemeClr val="bg1"/>
                </a:solidFill>
              </a:rPr>
              <a:t>Rond welk jaar werd in Nederland de doodstraf afgeschaft, waardoor ook het beroep van scherprechter/beul verdween?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4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AF6A58"/>
          </a:solidFill>
          <a:ln w="12700">
            <a:solidFill>
              <a:srgbClr val="AF6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BENADERINGSVRAAG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43712" y="4231386"/>
            <a:ext cx="2306563" cy="932688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87552" y="4450842"/>
            <a:ext cx="292608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>
                <a:solidFill>
                  <a:srgbClr val="F5F1E8"/>
                </a:solidFill>
                <a:latin typeface="Roboto Condensed"/>
              </a:rPr>
              <a:t>MARGE: ±5 jaar</a:t>
            </a:r>
          </a:p>
        </p:txBody>
      </p:sp>
      <p:sp>
        <p:nvSpPr>
          <p:cNvPr id="33" name="Oval 32"/>
          <p:cNvSpPr/>
          <p:nvPr/>
        </p:nvSpPr>
        <p:spPr>
          <a:xfrm>
            <a:off x="9936480" y="4642866"/>
            <a:ext cx="1292352" cy="1296162"/>
          </a:xfrm>
          <a:prstGeom prst="ellipse">
            <a:avLst/>
          </a:prstGeom>
          <a:solidFill>
            <a:srgbClr val="AF6A58"/>
          </a:solidFill>
          <a:ln w="17780">
            <a:solidFill>
              <a:srgbClr val="F5F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936480" y="4828032"/>
            <a:ext cx="1292352" cy="7338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900" b="1" i="0">
                <a:solidFill>
                  <a:srgbClr val="F5F1E8"/>
                </a:solidFill>
                <a:latin typeface="Roboto Condensed"/>
              </a:rPr>
              <a:t>≈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8">
            <a:extLst>
              <a:ext uri="{FF2B5EF4-FFF2-40B4-BE49-F238E27FC236}">
                <a16:creationId xmlns:a16="http://schemas.microsoft.com/office/drawing/2014/main" id="{6C901675-0635-9AB1-FC70-CF1D88980717}"/>
              </a:ext>
            </a:extLst>
          </p:cNvPr>
          <p:cNvSpPr/>
          <p:nvPr/>
        </p:nvSpPr>
        <p:spPr>
          <a:xfrm>
            <a:off x="1051560" y="4041648"/>
            <a:ext cx="9738359" cy="603504"/>
          </a:xfrm>
          <a:prstGeom prst="roundRect">
            <a:avLst>
              <a:gd name="adj" fmla="val 7576"/>
            </a:avLst>
          </a:prstGeom>
          <a:solidFill>
            <a:srgbClr val="6F6034">
              <a:alpha val="96000"/>
            </a:srgbClr>
          </a:solidFill>
          <a:ln w="15240">
            <a:solidFill>
              <a:srgbClr val="C29485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03  UITGESTORVEN BEROEPEN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570482"/>
            <a:ext cx="10741152" cy="132359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Wat bezorgde een ijsman aan huis vóór de elektrische koelkast gemeengoed werd?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5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291F07"/>
          </a:solidFill>
          <a:ln w="12700">
            <a:solidFill>
              <a:srgbClr val="291F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MEERKEUZE A/B/C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048511" y="3216402"/>
            <a:ext cx="9741408" cy="603504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1048511" y="4862322"/>
            <a:ext cx="9741408" cy="603504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sp>
        <p:nvSpPr>
          <p:cNvPr id="10" name="Text 7"/>
          <p:cNvSpPr/>
          <p:nvPr/>
        </p:nvSpPr>
        <p:spPr>
          <a:xfrm>
            <a:off x="1304544" y="332613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A. Blokken ijs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304544" y="414909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B. Alleen roomijs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304544" y="497205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C. Sneeuw voor daken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291F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D4D17776-B69F-6B77-F521-60477E70BAE9}"/>
              </a:ext>
            </a:extLst>
          </p:cNvPr>
          <p:cNvSpPr/>
          <p:nvPr/>
        </p:nvSpPr>
        <p:spPr>
          <a:xfrm>
            <a:off x="536448" y="1644147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6" name="Shape 5">
            <a:extLst>
              <a:ext uri="{FF2B5EF4-FFF2-40B4-BE49-F238E27FC236}">
                <a16:creationId xmlns:a16="http://schemas.microsoft.com/office/drawing/2014/main" id="{0206E852-3890-C481-B682-14AF5E720CD9}"/>
              </a:ext>
            </a:extLst>
          </p:cNvPr>
          <p:cNvSpPr/>
          <p:nvPr/>
        </p:nvSpPr>
        <p:spPr>
          <a:xfrm>
            <a:off x="536448" y="2517944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8" name="Shape 8">
            <a:extLst>
              <a:ext uri="{FF2B5EF4-FFF2-40B4-BE49-F238E27FC236}">
                <a16:creationId xmlns:a16="http://schemas.microsoft.com/office/drawing/2014/main" id="{76FC39B8-67FD-B978-6ECE-0A84BA250B35}"/>
              </a:ext>
            </a:extLst>
          </p:cNvPr>
          <p:cNvSpPr/>
          <p:nvPr/>
        </p:nvSpPr>
        <p:spPr>
          <a:xfrm>
            <a:off x="536448" y="3405904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0" name="Shape 11">
            <a:extLst>
              <a:ext uri="{FF2B5EF4-FFF2-40B4-BE49-F238E27FC236}">
                <a16:creationId xmlns:a16="http://schemas.microsoft.com/office/drawing/2014/main" id="{1BD56B53-41C7-7A1A-D7FE-63FF0CDD88DA}"/>
              </a:ext>
            </a:extLst>
          </p:cNvPr>
          <p:cNvSpPr/>
          <p:nvPr/>
        </p:nvSpPr>
        <p:spPr>
          <a:xfrm>
            <a:off x="536448" y="4282703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2" name="Shape 14">
            <a:extLst>
              <a:ext uri="{FF2B5EF4-FFF2-40B4-BE49-F238E27FC236}">
                <a16:creationId xmlns:a16="http://schemas.microsoft.com/office/drawing/2014/main" id="{796FF0CB-3DDB-572D-5EA1-F66B49801C28}"/>
              </a:ext>
            </a:extLst>
          </p:cNvPr>
          <p:cNvSpPr/>
          <p:nvPr/>
        </p:nvSpPr>
        <p:spPr>
          <a:xfrm>
            <a:off x="536448" y="5210819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60832" y="459486"/>
            <a:ext cx="8961120" cy="50063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900" b="1" i="0">
                <a:solidFill>
                  <a:srgbClr val="F5F1E8"/>
                </a:solidFill>
                <a:latin typeface="Roboto Condensed"/>
              </a:rPr>
              <a:t>03  ANTWOORDEN — UITGESTORVEN BEROEPEN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5216" y="1069848"/>
            <a:ext cx="141427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 i="0">
                <a:solidFill>
                  <a:srgbClr val="AF6A58"/>
                </a:solidFill>
                <a:latin typeface="Roboto Condensed"/>
              </a:rPr>
              <a:t>QUIZMASTER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" y="174879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1.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58240" y="172821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Lantaarnaansteker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520" y="264033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2.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58240" y="261975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A. Mensen wakker maken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" y="353187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3.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58240" y="351129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>
                <a:solidFill>
                  <a:srgbClr val="F5F1E8"/>
                </a:solidFill>
                <a:latin typeface="Roboto Condensed"/>
              </a:rPr>
              <a:t>Telefooncentralist(e) / telefonist(e)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" y="442341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4.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58240" y="4441725"/>
            <a:ext cx="4523232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 dirty="0">
                <a:solidFill>
                  <a:srgbClr val="F5F1E8"/>
                </a:solidFill>
                <a:latin typeface="Roboto Condensed"/>
              </a:rPr>
              <a:t>187</a:t>
            </a:r>
            <a:r>
              <a:rPr lang="nl-NL" sz="1500" b="1" i="0" dirty="0">
                <a:solidFill>
                  <a:srgbClr val="F5F1E8"/>
                </a:solidFill>
                <a:latin typeface="Roboto Condensed"/>
              </a:rPr>
              <a:t>0</a:t>
            </a:r>
            <a:r>
              <a:rPr sz="1500" b="1" i="0" dirty="0">
                <a:solidFill>
                  <a:srgbClr val="F5F1E8"/>
                </a:solidFill>
                <a:latin typeface="Roboto Condensed"/>
              </a:rPr>
              <a:t>  (±5 </a:t>
            </a:r>
            <a:r>
              <a:rPr sz="1500" b="1" i="0" dirty="0" err="1">
                <a:solidFill>
                  <a:srgbClr val="F5F1E8"/>
                </a:solidFill>
                <a:latin typeface="Roboto Condensed"/>
              </a:rPr>
              <a:t>jaar</a:t>
            </a:r>
            <a:r>
              <a:rPr sz="1500" b="1" i="0" dirty="0">
                <a:solidFill>
                  <a:srgbClr val="F5F1E8"/>
                </a:solidFill>
                <a:latin typeface="Roboto Condensed"/>
              </a:rPr>
              <a:t>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1520" y="531495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5.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58240" y="529437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A. Blokken ijs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21792" y="6275070"/>
            <a:ext cx="10692384" cy="19888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1">
                <a:solidFill>
                  <a:srgbClr val="D7CFB8"/>
                </a:solidFill>
                <a:latin typeface="Roboto Condensed"/>
              </a:rPr>
              <a:t>Tip: bij benaderingsvragen telt het antwoord goed wanneer het binnen de aangegeven marge valt.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still_life_illustration_scene_wi.png"/>
          <p:cNvPicPr>
            <a:picLocks noChangeAspect="1"/>
          </p:cNvPicPr>
          <p:nvPr/>
        </p:nvPicPr>
        <p:blipFill>
          <a:blip r:embed="rId3">
            <a:alphaModFix amt="92000"/>
          </a:blip>
          <a:stretch>
            <a:fillRect/>
          </a:stretch>
        </p:blipFill>
        <p:spPr>
          <a:xfrm>
            <a:off x="6766560" y="0"/>
            <a:ext cx="5422392" cy="663854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989320" y="0"/>
            <a:ext cx="1280160" cy="6638544"/>
          </a:xfrm>
          <a:prstGeom prst="rect">
            <a:avLst/>
          </a:prstGeom>
          <a:solidFill>
            <a:srgbClr val="291F07">
              <a:alpha val="90000"/>
            </a:srgbClr>
          </a:solidFill>
          <a:ln w="12700">
            <a:solidFill>
              <a:srgbClr val="291F07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499872" y="411480"/>
            <a:ext cx="146304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00" b="1" i="0" dirty="0">
                <a:solidFill>
                  <a:srgbClr val="AF6A5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04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524255" y="1200150"/>
            <a:ext cx="5852160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1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ETEN</a:t>
            </a:r>
            <a:endParaRPr lang="en-US" sz="2300" dirty="0"/>
          </a:p>
        </p:txBody>
      </p:sp>
      <p:sp>
        <p:nvSpPr>
          <p:cNvPr id="6" name="Shape 3"/>
          <p:cNvSpPr/>
          <p:nvPr/>
        </p:nvSpPr>
        <p:spPr>
          <a:xfrm>
            <a:off x="566928" y="2029968"/>
            <a:ext cx="4480560" cy="0"/>
          </a:xfrm>
          <a:prstGeom prst="line">
            <a:avLst/>
          </a:prstGeom>
          <a:noFill/>
          <a:ln w="13970">
            <a:solidFill>
              <a:srgbClr val="AF6A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4"/>
          <p:cNvSpPr/>
          <p:nvPr/>
        </p:nvSpPr>
        <p:spPr>
          <a:xfrm>
            <a:off x="560832" y="2366010"/>
            <a:ext cx="51694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Van Romeinse vissaus tot fastfood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60832" y="2948940"/>
            <a:ext cx="5120640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5 </a:t>
            </a:r>
            <a:r>
              <a:rPr lang="en-US" sz="1300" b="1" i="0" dirty="0" err="1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vragen</a:t>
            </a:r>
            <a:endParaRPr lang="en-US" sz="1000" dirty="0"/>
          </a:p>
        </p:txBody>
      </p:sp>
      <p:pic>
        <p:nvPicPr>
          <p:cNvPr id="9" name="Image 1" descr="/mnt/data/pubquiz_assets/logo_smal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04  ETEN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625346"/>
            <a:ext cx="1083868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Van welk continent komt de aardappel oorspronkelijk?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25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1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AF6A58"/>
          </a:solidFill>
          <a:ln w="12700">
            <a:solidFill>
              <a:srgbClr val="AF6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OPEN VRAAG</a:t>
            </a:r>
          </a:p>
        </p:txBody>
      </p:sp>
      <p:sp>
        <p:nvSpPr>
          <p:cNvPr id="30" name="Oval 29"/>
          <p:cNvSpPr/>
          <p:nvPr/>
        </p:nvSpPr>
        <p:spPr>
          <a:xfrm>
            <a:off x="4803648" y="3278124"/>
            <a:ext cx="1292352" cy="1296162"/>
          </a:xfrm>
          <a:prstGeom prst="ellipse">
            <a:avLst/>
          </a:prstGeom>
          <a:solidFill>
            <a:srgbClr val="AF6A58"/>
          </a:solidFill>
          <a:ln w="17780">
            <a:solidFill>
              <a:srgbClr val="F5F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803648" y="3545586"/>
            <a:ext cx="1292352" cy="7338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900" b="1" i="0">
                <a:solidFill>
                  <a:srgbClr val="F5F1E8"/>
                </a:solidFill>
                <a:latin typeface="Roboto Condensed"/>
              </a:rPr>
              <a:t>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2752" y="5452110"/>
            <a:ext cx="7266432" cy="20574"/>
          </a:xfrm>
          <a:prstGeom prst="rect">
            <a:avLst/>
          </a:prstGeom>
          <a:solidFill>
            <a:srgbClr val="C294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8">
            <a:extLst>
              <a:ext uri="{FF2B5EF4-FFF2-40B4-BE49-F238E27FC236}">
                <a16:creationId xmlns:a16="http://schemas.microsoft.com/office/drawing/2014/main" id="{0B4A7879-4768-5337-3391-3B600A299FA0}"/>
              </a:ext>
            </a:extLst>
          </p:cNvPr>
          <p:cNvSpPr/>
          <p:nvPr/>
        </p:nvSpPr>
        <p:spPr>
          <a:xfrm>
            <a:off x="1051560" y="4041648"/>
            <a:ext cx="4503079" cy="603504"/>
          </a:xfrm>
          <a:prstGeom prst="roundRect">
            <a:avLst>
              <a:gd name="adj" fmla="val 7576"/>
            </a:avLst>
          </a:prstGeom>
          <a:solidFill>
            <a:srgbClr val="6F6034">
              <a:alpha val="96000"/>
            </a:srgbClr>
          </a:solidFill>
          <a:ln w="15240">
            <a:solidFill>
              <a:srgbClr val="C29485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04  ETEN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570482"/>
            <a:ext cx="10741152" cy="132359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Waarvan werd de Romeinse smaakmaker garum vooral gemaakt?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26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2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291F07"/>
          </a:solidFill>
          <a:ln w="12700">
            <a:solidFill>
              <a:srgbClr val="291F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MEERKEUZE A/B/C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048511" y="3216402"/>
            <a:ext cx="4506128" cy="603504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1048511" y="4862322"/>
            <a:ext cx="4506128" cy="603504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sp>
        <p:nvSpPr>
          <p:cNvPr id="10" name="Text 7"/>
          <p:cNvSpPr/>
          <p:nvPr/>
        </p:nvSpPr>
        <p:spPr>
          <a:xfrm>
            <a:off x="1304544" y="332613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A. Gefermenteerde vis en zout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304544" y="414909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B. Honing en wijn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304544" y="497205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C. Olijven en kruiden</a:t>
            </a:r>
            <a:endParaRPr lang="en-US" sz="1200" dirty="0"/>
          </a:p>
        </p:txBody>
      </p:sp>
      <p:pic>
        <p:nvPicPr>
          <p:cNvPr id="6" name="Afbeelding 5" descr="Garum e garum &quot;kosher&quot;. Ghiottoneria romana con mille varianti.">
            <a:extLst>
              <a:ext uri="{FF2B5EF4-FFF2-40B4-BE49-F238E27FC236}">
                <a16:creationId xmlns:a16="http://schemas.microsoft.com/office/drawing/2014/main" id="{888BE8D2-2F90-C796-5159-1A629EBCD1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703" y="2894076"/>
            <a:ext cx="4103665" cy="307671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04  ETEN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625346"/>
            <a:ext cx="1083868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Een tekort aan welke vitamine veroorzaakte scheurbuik bij zeelieden?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27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3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AF6A58"/>
          </a:solidFill>
          <a:ln w="12700">
            <a:solidFill>
              <a:srgbClr val="AF6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OPEN VRAAG</a:t>
            </a:r>
          </a:p>
        </p:txBody>
      </p:sp>
      <p:sp>
        <p:nvSpPr>
          <p:cNvPr id="30" name="Oval 29"/>
          <p:cNvSpPr/>
          <p:nvPr/>
        </p:nvSpPr>
        <p:spPr>
          <a:xfrm>
            <a:off x="4803648" y="3278124"/>
            <a:ext cx="1292352" cy="1296162"/>
          </a:xfrm>
          <a:prstGeom prst="ellipse">
            <a:avLst/>
          </a:prstGeom>
          <a:solidFill>
            <a:srgbClr val="AF6A58"/>
          </a:solidFill>
          <a:ln w="17780">
            <a:solidFill>
              <a:srgbClr val="F5F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803648" y="3545586"/>
            <a:ext cx="1292352" cy="7338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900" b="1" i="0">
                <a:solidFill>
                  <a:srgbClr val="F5F1E8"/>
                </a:solidFill>
                <a:latin typeface="Roboto Condensed"/>
              </a:rPr>
              <a:t>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2752" y="5452110"/>
            <a:ext cx="7266432" cy="20574"/>
          </a:xfrm>
          <a:prstGeom prst="rect">
            <a:avLst/>
          </a:prstGeom>
          <a:solidFill>
            <a:srgbClr val="C294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04  ETEN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625346"/>
            <a:ext cx="1083868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In welk jaar werd Coca-Cola voor het eerst verkocht in Atlanta?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28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4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AF6A58"/>
          </a:solidFill>
          <a:ln w="12700">
            <a:solidFill>
              <a:srgbClr val="AF6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BENADERINGSVRAAG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43713" y="4231386"/>
            <a:ext cx="2217852" cy="932688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87552" y="4450842"/>
            <a:ext cx="292608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>
                <a:solidFill>
                  <a:srgbClr val="F5F1E8"/>
                </a:solidFill>
                <a:latin typeface="Roboto Condensed"/>
              </a:rPr>
              <a:t>MARGE: ±5 jaar</a:t>
            </a:r>
          </a:p>
        </p:txBody>
      </p:sp>
      <p:sp>
        <p:nvSpPr>
          <p:cNvPr id="33" name="Oval 32"/>
          <p:cNvSpPr/>
          <p:nvPr/>
        </p:nvSpPr>
        <p:spPr>
          <a:xfrm>
            <a:off x="9936480" y="4642866"/>
            <a:ext cx="1292352" cy="1296162"/>
          </a:xfrm>
          <a:prstGeom prst="ellipse">
            <a:avLst/>
          </a:prstGeom>
          <a:solidFill>
            <a:srgbClr val="AF6A58"/>
          </a:solidFill>
          <a:ln w="17780">
            <a:solidFill>
              <a:srgbClr val="F5F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936480" y="4828032"/>
            <a:ext cx="1292352" cy="7338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900" b="1" i="0">
                <a:solidFill>
                  <a:srgbClr val="F5F1E8"/>
                </a:solidFill>
                <a:latin typeface="Roboto Condensed"/>
              </a:rPr>
              <a:t>≈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B1F5FAD-2C86-FE7F-DAE9-FA07007EE3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882" b="13692"/>
          <a:stretch>
            <a:fillRect/>
          </a:stretch>
        </p:blipFill>
        <p:spPr>
          <a:xfrm>
            <a:off x="4278572" y="3631311"/>
            <a:ext cx="4897272" cy="213283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8">
            <a:extLst>
              <a:ext uri="{FF2B5EF4-FFF2-40B4-BE49-F238E27FC236}">
                <a16:creationId xmlns:a16="http://schemas.microsoft.com/office/drawing/2014/main" id="{24EC0374-2049-B993-7AD2-D3C832279971}"/>
              </a:ext>
            </a:extLst>
          </p:cNvPr>
          <p:cNvSpPr/>
          <p:nvPr/>
        </p:nvSpPr>
        <p:spPr>
          <a:xfrm>
            <a:off x="1051561" y="4041648"/>
            <a:ext cx="3527264" cy="603504"/>
          </a:xfrm>
          <a:prstGeom prst="roundRect">
            <a:avLst>
              <a:gd name="adj" fmla="val 7576"/>
            </a:avLst>
          </a:prstGeom>
          <a:solidFill>
            <a:srgbClr val="6F6034">
              <a:alpha val="96000"/>
            </a:srgbClr>
          </a:solidFill>
          <a:ln w="15240">
            <a:solidFill>
              <a:srgbClr val="C29485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04  ETEN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570482"/>
            <a:ext cx="10741152" cy="132359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Met welke Italiaanse stad wordt de klassieke pizza Margherita het sterkst verbonden?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29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5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291F07"/>
          </a:solidFill>
          <a:ln w="12700">
            <a:solidFill>
              <a:srgbClr val="291F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MEERKEUZE A/B/C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048511" y="3216402"/>
            <a:ext cx="3530313" cy="603504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1048511" y="4862322"/>
            <a:ext cx="3530314" cy="603504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sp>
        <p:nvSpPr>
          <p:cNvPr id="10" name="Text 7"/>
          <p:cNvSpPr/>
          <p:nvPr/>
        </p:nvSpPr>
        <p:spPr>
          <a:xfrm>
            <a:off x="1304544" y="332613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A. Rome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304544" y="414909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B. Napels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304544" y="497205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C. Milaan</a:t>
            </a:r>
            <a:endParaRPr lang="en-US" sz="1200" dirty="0"/>
          </a:p>
        </p:txBody>
      </p:sp>
      <p:pic>
        <p:nvPicPr>
          <p:cNvPr id="6" name="Afbeelding 5" descr="4-Ingredient Margherita Pizza">
            <a:extLst>
              <a:ext uri="{FF2B5EF4-FFF2-40B4-BE49-F238E27FC236}">
                <a16:creationId xmlns:a16="http://schemas.microsoft.com/office/drawing/2014/main" id="{23A0BD36-F77E-3F60-8ECC-F11A7319C2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1869" y="2466833"/>
            <a:ext cx="3663572" cy="366357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291F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59BA18E2-D8EE-6171-6E2D-35503B913A08}"/>
              </a:ext>
            </a:extLst>
          </p:cNvPr>
          <p:cNvSpPr/>
          <p:nvPr/>
        </p:nvSpPr>
        <p:spPr>
          <a:xfrm>
            <a:off x="536448" y="1644147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6" name="Shape 5">
            <a:extLst>
              <a:ext uri="{FF2B5EF4-FFF2-40B4-BE49-F238E27FC236}">
                <a16:creationId xmlns:a16="http://schemas.microsoft.com/office/drawing/2014/main" id="{95F0BF92-1913-1290-515F-237D9C3941FF}"/>
              </a:ext>
            </a:extLst>
          </p:cNvPr>
          <p:cNvSpPr/>
          <p:nvPr/>
        </p:nvSpPr>
        <p:spPr>
          <a:xfrm>
            <a:off x="536448" y="2517944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8" name="Shape 8">
            <a:extLst>
              <a:ext uri="{FF2B5EF4-FFF2-40B4-BE49-F238E27FC236}">
                <a16:creationId xmlns:a16="http://schemas.microsoft.com/office/drawing/2014/main" id="{0176519F-F7FB-BCE8-9D4C-4534DDA13DEF}"/>
              </a:ext>
            </a:extLst>
          </p:cNvPr>
          <p:cNvSpPr/>
          <p:nvPr/>
        </p:nvSpPr>
        <p:spPr>
          <a:xfrm>
            <a:off x="536448" y="3405904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0" name="Shape 11">
            <a:extLst>
              <a:ext uri="{FF2B5EF4-FFF2-40B4-BE49-F238E27FC236}">
                <a16:creationId xmlns:a16="http://schemas.microsoft.com/office/drawing/2014/main" id="{470B2D02-CCF3-FDB4-86EF-C5ABD07FDBBE}"/>
              </a:ext>
            </a:extLst>
          </p:cNvPr>
          <p:cNvSpPr/>
          <p:nvPr/>
        </p:nvSpPr>
        <p:spPr>
          <a:xfrm>
            <a:off x="536448" y="4282703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2" name="Shape 14">
            <a:extLst>
              <a:ext uri="{FF2B5EF4-FFF2-40B4-BE49-F238E27FC236}">
                <a16:creationId xmlns:a16="http://schemas.microsoft.com/office/drawing/2014/main" id="{C10BB9D5-BD60-61A2-95E7-14C37FE671F0}"/>
              </a:ext>
            </a:extLst>
          </p:cNvPr>
          <p:cNvSpPr/>
          <p:nvPr/>
        </p:nvSpPr>
        <p:spPr>
          <a:xfrm>
            <a:off x="536448" y="5210819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30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60832" y="459486"/>
            <a:ext cx="8961120" cy="50063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900" b="1" i="0">
                <a:solidFill>
                  <a:srgbClr val="F5F1E8"/>
                </a:solidFill>
                <a:latin typeface="Roboto Condensed"/>
              </a:rPr>
              <a:t>04  ANTWOORDEN — ETEN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5216" y="1069848"/>
            <a:ext cx="141427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 i="0">
                <a:solidFill>
                  <a:srgbClr val="AF6A58"/>
                </a:solidFill>
                <a:latin typeface="Roboto Condensed"/>
              </a:rPr>
              <a:t>QUIZMASTER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" y="174879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1.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58240" y="172821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Zuid-Amerika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520" y="264033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2.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58240" y="261975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A. Gefermenteerde vis en zout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" y="353187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3.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58240" y="351129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Vitamine C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" y="442341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4.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58240" y="440283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1886  (±5 jaar)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1520" y="531495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5.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58240" y="529437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B. Napels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21792" y="6275070"/>
            <a:ext cx="10692384" cy="19888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1">
                <a:solidFill>
                  <a:srgbClr val="D7CFB8"/>
                </a:solidFill>
                <a:latin typeface="Roboto Condensed"/>
              </a:rPr>
              <a:t>Tip: bij benaderingsvragen telt het antwoord goed wanneer het binnen de aangegeven marge valt.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panoramic_cinematic_collage_illustration_sc.png"/>
          <p:cNvPicPr>
            <a:picLocks noChangeAspect="1"/>
          </p:cNvPicPr>
          <p:nvPr/>
        </p:nvPicPr>
        <p:blipFill>
          <a:blip r:embed="rId3">
            <a:alphaModFix amt="92000"/>
          </a:blip>
          <a:stretch>
            <a:fillRect/>
          </a:stretch>
        </p:blipFill>
        <p:spPr>
          <a:xfrm>
            <a:off x="6766560" y="0"/>
            <a:ext cx="5422392" cy="663854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989320" y="0"/>
            <a:ext cx="1280160" cy="6638544"/>
          </a:xfrm>
          <a:prstGeom prst="rect">
            <a:avLst/>
          </a:prstGeom>
          <a:solidFill>
            <a:srgbClr val="291F07">
              <a:alpha val="90000"/>
            </a:srgbClr>
          </a:solidFill>
          <a:ln w="12700">
            <a:solidFill>
              <a:srgbClr val="291F07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499872" y="411480"/>
            <a:ext cx="146304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00" b="1" i="0" dirty="0">
                <a:solidFill>
                  <a:srgbClr val="AF6A5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05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524255" y="1200150"/>
            <a:ext cx="5852160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1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MUZIEK</a:t>
            </a:r>
            <a:endParaRPr lang="en-US" sz="2300" dirty="0"/>
          </a:p>
        </p:txBody>
      </p:sp>
      <p:sp>
        <p:nvSpPr>
          <p:cNvPr id="6" name="Shape 3"/>
          <p:cNvSpPr/>
          <p:nvPr/>
        </p:nvSpPr>
        <p:spPr>
          <a:xfrm>
            <a:off x="566928" y="2029968"/>
            <a:ext cx="4480560" cy="0"/>
          </a:xfrm>
          <a:prstGeom prst="line">
            <a:avLst/>
          </a:prstGeom>
          <a:noFill/>
          <a:ln w="13970">
            <a:solidFill>
              <a:srgbClr val="AF6A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4"/>
          <p:cNvSpPr/>
          <p:nvPr/>
        </p:nvSpPr>
        <p:spPr>
          <a:xfrm>
            <a:off x="560832" y="2366010"/>
            <a:ext cx="51694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Van vinyl en MTV tot streaming en stadiontours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60832" y="2948940"/>
            <a:ext cx="5120640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5 </a:t>
            </a:r>
            <a:r>
              <a:rPr lang="en-US" sz="1300" b="1" i="0" dirty="0" err="1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vragen</a:t>
            </a:r>
            <a:endParaRPr lang="en-US" sz="1000" dirty="0"/>
          </a:p>
        </p:txBody>
      </p:sp>
      <p:pic>
        <p:nvPicPr>
          <p:cNvPr id="9" name="Image 1" descr="/mnt/data/pubquiz_assets/logo_smal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31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05  MUZIEK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625346"/>
            <a:ext cx="1083868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Welke band bracht in 1975 “Bohemian Rhapsody” uit?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32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1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AF6A58"/>
          </a:solidFill>
          <a:ln w="12700">
            <a:solidFill>
              <a:srgbClr val="AF6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OPEN VRAAG</a:t>
            </a:r>
          </a:p>
        </p:txBody>
      </p:sp>
      <p:sp>
        <p:nvSpPr>
          <p:cNvPr id="30" name="Oval 29"/>
          <p:cNvSpPr/>
          <p:nvPr/>
        </p:nvSpPr>
        <p:spPr>
          <a:xfrm>
            <a:off x="4803648" y="3278124"/>
            <a:ext cx="1292352" cy="1296162"/>
          </a:xfrm>
          <a:prstGeom prst="ellipse">
            <a:avLst/>
          </a:prstGeom>
          <a:solidFill>
            <a:srgbClr val="AF6A58"/>
          </a:solidFill>
          <a:ln w="17780">
            <a:solidFill>
              <a:srgbClr val="F5F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803648" y="3545586"/>
            <a:ext cx="1292352" cy="7338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900" b="1" i="0">
                <a:solidFill>
                  <a:srgbClr val="F5F1E8"/>
                </a:solidFill>
                <a:latin typeface="Roboto Condensed"/>
              </a:rPr>
              <a:t>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2752" y="5452110"/>
            <a:ext cx="7266432" cy="20574"/>
          </a:xfrm>
          <a:prstGeom prst="rect">
            <a:avLst/>
          </a:prstGeom>
          <a:solidFill>
            <a:srgbClr val="C294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8">
            <a:extLst>
              <a:ext uri="{FF2B5EF4-FFF2-40B4-BE49-F238E27FC236}">
                <a16:creationId xmlns:a16="http://schemas.microsoft.com/office/drawing/2014/main" id="{5E126F2F-4F3E-7761-158F-167C8E5355C1}"/>
              </a:ext>
            </a:extLst>
          </p:cNvPr>
          <p:cNvSpPr/>
          <p:nvPr/>
        </p:nvSpPr>
        <p:spPr>
          <a:xfrm>
            <a:off x="1051560" y="4041648"/>
            <a:ext cx="2223903" cy="603504"/>
          </a:xfrm>
          <a:prstGeom prst="roundRect">
            <a:avLst>
              <a:gd name="adj" fmla="val 7576"/>
            </a:avLst>
          </a:prstGeom>
          <a:solidFill>
            <a:srgbClr val="6F6034">
              <a:alpha val="96000"/>
            </a:srgbClr>
          </a:solidFill>
          <a:ln w="15240">
            <a:solidFill>
              <a:srgbClr val="C29485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05  MUZIEK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570482"/>
            <a:ext cx="10741152" cy="132359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Welk album van Michael Jackson uit 1982 groeide uit tot een van de beroemdste popalbums ooit?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33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2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291F07"/>
          </a:solidFill>
          <a:ln w="12700">
            <a:solidFill>
              <a:srgbClr val="291F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MEERKEUZE A/B/C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048511" y="3216402"/>
            <a:ext cx="2226952" cy="603504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1048511" y="4862322"/>
            <a:ext cx="2226952" cy="603504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sp>
        <p:nvSpPr>
          <p:cNvPr id="10" name="Text 7"/>
          <p:cNvSpPr/>
          <p:nvPr/>
        </p:nvSpPr>
        <p:spPr>
          <a:xfrm>
            <a:off x="1304544" y="332613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A. Bad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304544" y="414909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B. Thriller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304544" y="497205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C. Dangerous</a:t>
            </a:r>
            <a:endParaRPr lang="en-US" sz="1200" dirty="0"/>
          </a:p>
        </p:txBody>
      </p:sp>
      <p:pic>
        <p:nvPicPr>
          <p:cNvPr id="6" name="Afbeelding 5" descr="Health and appearance of Michael Jackson - Wikipedia">
            <a:extLst>
              <a:ext uri="{FF2B5EF4-FFF2-40B4-BE49-F238E27FC236}">
                <a16:creationId xmlns:a16="http://schemas.microsoft.com/office/drawing/2014/main" id="{7F3225C5-1FBF-2BD8-B3DE-43203E7B76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935" y="2828925"/>
            <a:ext cx="2381250" cy="317182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05  MUZIEK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625346"/>
            <a:ext cx="1083868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Welke Nederlandse zanger won het Eurovisie Songfestival van 2019 met “Arcade”?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34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3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AF6A58"/>
          </a:solidFill>
          <a:ln w="12700">
            <a:solidFill>
              <a:srgbClr val="AF6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OPEN VRAAG</a:t>
            </a:r>
          </a:p>
        </p:txBody>
      </p:sp>
      <p:sp>
        <p:nvSpPr>
          <p:cNvPr id="30" name="Oval 29"/>
          <p:cNvSpPr/>
          <p:nvPr/>
        </p:nvSpPr>
        <p:spPr>
          <a:xfrm>
            <a:off x="4803648" y="3278124"/>
            <a:ext cx="1292352" cy="1296162"/>
          </a:xfrm>
          <a:prstGeom prst="ellipse">
            <a:avLst/>
          </a:prstGeom>
          <a:solidFill>
            <a:srgbClr val="AF6A58"/>
          </a:solidFill>
          <a:ln w="17780">
            <a:solidFill>
              <a:srgbClr val="F5F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803648" y="3545586"/>
            <a:ext cx="1292352" cy="7338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900" b="1" i="0">
                <a:solidFill>
                  <a:srgbClr val="F5F1E8"/>
                </a:solidFill>
                <a:latin typeface="Roboto Condensed"/>
              </a:rPr>
              <a:t>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2752" y="5452110"/>
            <a:ext cx="7266432" cy="20574"/>
          </a:xfrm>
          <a:prstGeom prst="rect">
            <a:avLst/>
          </a:prstGeom>
          <a:solidFill>
            <a:srgbClr val="C294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05  MUZIEK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625346"/>
            <a:ext cx="1083868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In welk jaar werd Spotify voor het publiek gelanceerd?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35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4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AF6A58"/>
          </a:solidFill>
          <a:ln w="12700">
            <a:solidFill>
              <a:srgbClr val="AF6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BENADERINGSVRAAG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43713" y="4231386"/>
            <a:ext cx="2129142" cy="932688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87552" y="4450842"/>
            <a:ext cx="292608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>
                <a:solidFill>
                  <a:srgbClr val="F5F1E8"/>
                </a:solidFill>
                <a:latin typeface="Roboto Condensed"/>
              </a:rPr>
              <a:t>MARGE: ±1 jaar</a:t>
            </a:r>
          </a:p>
        </p:txBody>
      </p:sp>
      <p:sp>
        <p:nvSpPr>
          <p:cNvPr id="33" name="Oval 32"/>
          <p:cNvSpPr/>
          <p:nvPr/>
        </p:nvSpPr>
        <p:spPr>
          <a:xfrm>
            <a:off x="9936480" y="4642866"/>
            <a:ext cx="1292352" cy="1296162"/>
          </a:xfrm>
          <a:prstGeom prst="ellipse">
            <a:avLst/>
          </a:prstGeom>
          <a:solidFill>
            <a:srgbClr val="AF6A58"/>
          </a:solidFill>
          <a:ln w="17780">
            <a:solidFill>
              <a:srgbClr val="F5F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936480" y="4828032"/>
            <a:ext cx="1292352" cy="7338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900" b="1" i="0">
                <a:solidFill>
                  <a:srgbClr val="F5F1E8"/>
                </a:solidFill>
                <a:latin typeface="Roboto Condensed"/>
              </a:rPr>
              <a:t>≈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pic>
        <p:nvPicPr>
          <p:cNvPr id="4" name="Afbeelding 3" descr="Spotify Music - App on Amazon Appstore">
            <a:extLst>
              <a:ext uri="{FF2B5EF4-FFF2-40B4-BE49-F238E27FC236}">
                <a16:creationId xmlns:a16="http://schemas.microsoft.com/office/drawing/2014/main" id="{D03C5212-AE44-B24C-AB2D-3381312FEC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8947" y="3343878"/>
            <a:ext cx="2597975" cy="259797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8">
            <a:extLst>
              <a:ext uri="{FF2B5EF4-FFF2-40B4-BE49-F238E27FC236}">
                <a16:creationId xmlns:a16="http://schemas.microsoft.com/office/drawing/2014/main" id="{733A3663-BD63-1C47-52E0-74A632EFB706}"/>
              </a:ext>
            </a:extLst>
          </p:cNvPr>
          <p:cNvSpPr/>
          <p:nvPr/>
        </p:nvSpPr>
        <p:spPr>
          <a:xfrm>
            <a:off x="1051560" y="4041648"/>
            <a:ext cx="2850335" cy="603504"/>
          </a:xfrm>
          <a:prstGeom prst="roundRect">
            <a:avLst>
              <a:gd name="adj" fmla="val 7576"/>
            </a:avLst>
          </a:prstGeom>
          <a:solidFill>
            <a:srgbClr val="6F6034">
              <a:alpha val="96000"/>
            </a:srgbClr>
          </a:solidFill>
          <a:ln w="15240">
            <a:solidFill>
              <a:srgbClr val="C29485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255" y="41833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kern="0" spc="6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05  MUZIEK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58368" y="1570482"/>
            <a:ext cx="10741152" cy="132359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Van welke groep maakte Beyoncé deel uit voordat ze wereldwijd doorbrak als soloartiest?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36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24255" y="966977"/>
            <a:ext cx="1097280" cy="363474"/>
          </a:xfrm>
          <a:prstGeom prst="roundRect">
            <a:avLst/>
          </a:prstGeom>
          <a:solidFill>
            <a:srgbClr val="513013"/>
          </a:solidFill>
          <a:ln w="12700">
            <a:solidFill>
              <a:srgbClr val="5130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7408" y="1021842"/>
            <a:ext cx="975360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VRAAG 5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55647" y="966977"/>
            <a:ext cx="1962912" cy="363474"/>
          </a:xfrm>
          <a:prstGeom prst="roundRect">
            <a:avLst/>
          </a:prstGeom>
          <a:solidFill>
            <a:srgbClr val="291F07"/>
          </a:solidFill>
          <a:ln w="12700">
            <a:solidFill>
              <a:srgbClr val="291F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816608" y="1021842"/>
            <a:ext cx="1840992" cy="246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5F1E8"/>
                </a:solidFill>
                <a:latin typeface="Roboto Condensed"/>
              </a:rPr>
              <a:t>MEERKEUZE A/B/C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048511" y="3216402"/>
            <a:ext cx="2853384" cy="603504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1048511" y="4862322"/>
            <a:ext cx="2853384" cy="603504"/>
          </a:xfrm>
          <a:prstGeom prst="roundRect">
            <a:avLst/>
          </a:prstGeom>
          <a:solidFill>
            <a:srgbClr val="513013"/>
          </a:solidFill>
          <a:ln w="15240">
            <a:solidFill>
              <a:srgbClr val="C294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sp>
        <p:nvSpPr>
          <p:cNvPr id="10" name="Text 7"/>
          <p:cNvSpPr/>
          <p:nvPr/>
        </p:nvSpPr>
        <p:spPr>
          <a:xfrm>
            <a:off x="1304544" y="332613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A. TLC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304544" y="414909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B. Destiny’s Child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304544" y="4972050"/>
            <a:ext cx="9192768" cy="363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C. En Vogue</a:t>
            </a:r>
            <a:endParaRPr lang="en-US" sz="1200" dirty="0"/>
          </a:p>
        </p:txBody>
      </p:sp>
      <p:pic>
        <p:nvPicPr>
          <p:cNvPr id="6" name="Afbeelding 5" descr="Beyoncé - Wikipedia">
            <a:extLst>
              <a:ext uri="{FF2B5EF4-FFF2-40B4-BE49-F238E27FC236}">
                <a16:creationId xmlns:a16="http://schemas.microsoft.com/office/drawing/2014/main" id="{CC35376A-BE53-C989-0B62-D5FAD9189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5282" y="2578218"/>
            <a:ext cx="2381250" cy="376237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291F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46CD8A5D-BE90-D571-525B-E90F9F4D68F3}"/>
              </a:ext>
            </a:extLst>
          </p:cNvPr>
          <p:cNvSpPr/>
          <p:nvPr/>
        </p:nvSpPr>
        <p:spPr>
          <a:xfrm>
            <a:off x="536448" y="1644147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6" name="Shape 5">
            <a:extLst>
              <a:ext uri="{FF2B5EF4-FFF2-40B4-BE49-F238E27FC236}">
                <a16:creationId xmlns:a16="http://schemas.microsoft.com/office/drawing/2014/main" id="{7CF87897-4A95-98AB-7C76-B51187B93B4F}"/>
              </a:ext>
            </a:extLst>
          </p:cNvPr>
          <p:cNvSpPr/>
          <p:nvPr/>
        </p:nvSpPr>
        <p:spPr>
          <a:xfrm>
            <a:off x="536448" y="2517944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8" name="Shape 8">
            <a:extLst>
              <a:ext uri="{FF2B5EF4-FFF2-40B4-BE49-F238E27FC236}">
                <a16:creationId xmlns:a16="http://schemas.microsoft.com/office/drawing/2014/main" id="{90A909DA-40A2-A654-FF4D-A9CD8DD46DDA}"/>
              </a:ext>
            </a:extLst>
          </p:cNvPr>
          <p:cNvSpPr/>
          <p:nvPr/>
        </p:nvSpPr>
        <p:spPr>
          <a:xfrm>
            <a:off x="536448" y="3405904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0" name="Shape 11">
            <a:extLst>
              <a:ext uri="{FF2B5EF4-FFF2-40B4-BE49-F238E27FC236}">
                <a16:creationId xmlns:a16="http://schemas.microsoft.com/office/drawing/2014/main" id="{59ED1BCE-44EA-E0C4-E364-0F11B156DAAC}"/>
              </a:ext>
            </a:extLst>
          </p:cNvPr>
          <p:cNvSpPr/>
          <p:nvPr/>
        </p:nvSpPr>
        <p:spPr>
          <a:xfrm>
            <a:off x="536448" y="4282703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2" name="Shape 14">
            <a:extLst>
              <a:ext uri="{FF2B5EF4-FFF2-40B4-BE49-F238E27FC236}">
                <a16:creationId xmlns:a16="http://schemas.microsoft.com/office/drawing/2014/main" id="{F236FDDB-4123-F508-9294-16A3758A2C6E}"/>
              </a:ext>
            </a:extLst>
          </p:cNvPr>
          <p:cNvSpPr/>
          <p:nvPr/>
        </p:nvSpPr>
        <p:spPr>
          <a:xfrm>
            <a:off x="536448" y="5210819"/>
            <a:ext cx="5230368" cy="502920"/>
          </a:xfrm>
          <a:prstGeom prst="roundRect">
            <a:avLst>
              <a:gd name="adj" fmla="val 5455"/>
            </a:avLst>
          </a:prstGeom>
          <a:solidFill>
            <a:srgbClr val="786A39">
              <a:alpha val="88000"/>
            </a:srgbClr>
          </a:solidFill>
          <a:ln w="10160">
            <a:solidFill>
              <a:srgbClr val="C29485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2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349758"/>
            <a:ext cx="841248" cy="84353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37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60832" y="459486"/>
            <a:ext cx="8961120" cy="50063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900" b="1" i="0">
                <a:solidFill>
                  <a:srgbClr val="F5F1E8"/>
                </a:solidFill>
                <a:latin typeface="Roboto Condensed"/>
              </a:rPr>
              <a:t>05  ANTWOORDEN — MUZIEK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5216" y="1069848"/>
            <a:ext cx="141427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 i="0">
                <a:solidFill>
                  <a:srgbClr val="AF6A58"/>
                </a:solidFill>
                <a:latin typeface="Roboto Condensed"/>
              </a:rPr>
              <a:t>QUIZMASTER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" y="174879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1.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58240" y="172821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Queen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520" y="264033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2.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58240" y="261975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B. Thriller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" y="353187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3.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58240" y="351129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Duncan Laurence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" y="442341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4.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58240" y="440283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2008  (±1 jaar)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1520" y="5314950"/>
            <a:ext cx="390144" cy="2606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AF6A58"/>
                </a:solidFill>
                <a:latin typeface="Roboto Condensed"/>
              </a:rPr>
              <a:t>5.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58240" y="5294376"/>
            <a:ext cx="4523232" cy="308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5F1E8"/>
                </a:solidFill>
                <a:latin typeface="Roboto Condensed"/>
              </a:rPr>
              <a:t>B. Destiny’s Child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21792" y="6275070"/>
            <a:ext cx="10692384" cy="19888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1">
                <a:solidFill>
                  <a:srgbClr val="D7CFB8"/>
                </a:solidFill>
                <a:latin typeface="Roboto Condensed"/>
              </a:rPr>
              <a:t>Tip: bij benaderingsvragen telt het antwoord goed wanneer het binnen de aangegeven marge valt.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3984" y="569214"/>
            <a:ext cx="7046975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3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Eind van de quiz</a:t>
            </a:r>
            <a:endParaRPr lang="en-US" sz="2400" dirty="0"/>
          </a:p>
        </p:txBody>
      </p:sp>
      <p:pic>
        <p:nvPicPr>
          <p:cNvPr id="3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7984" y="569214"/>
            <a:ext cx="1511808" cy="15087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1392174"/>
            <a:ext cx="81320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0" i="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Ik hoop dat jullie plezier hebben gehad met deze quiz. Leuk als je een berichtje achterlaat. Dit kan op één van mijn social media kanalen of in de </a:t>
            </a:r>
            <a:r>
              <a:rPr lang="en-US" sz="1900" b="0" i="0" dirty="0" err="1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webshop</a:t>
            </a:r>
            <a:r>
              <a:rPr lang="en-US" sz="1900" b="0" i="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!</a:t>
            </a:r>
          </a:p>
          <a:p>
            <a:pPr marL="0" indent="0" algn="l">
              <a:buNone/>
            </a:pPr>
            <a:endParaRPr lang="en-US" sz="1900" dirty="0">
              <a:solidFill>
                <a:srgbClr val="D7CFB8"/>
              </a:solidFill>
              <a:latin typeface="Roboto Condensed" pitchFamily="34" charset="0"/>
              <a:ea typeface="Roboto Condensed" pitchFamily="34" charset="-122"/>
              <a:cs typeface="Roboto Condensed" pitchFamily="34" charset="-120"/>
            </a:endParaRPr>
          </a:p>
          <a:p>
            <a:pPr marL="0" indent="0" algn="l">
              <a:buNone/>
            </a:pPr>
            <a:r>
              <a:rPr lang="en-US" sz="190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Wil je de </a:t>
            </a:r>
            <a:r>
              <a:rPr lang="en-US" sz="1900" dirty="0" err="1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volledige</a:t>
            </a:r>
            <a:r>
              <a:rPr lang="en-US" sz="190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</a:t>
            </a:r>
            <a:r>
              <a:rPr lang="en-US" sz="1900" dirty="0" err="1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editie</a:t>
            </a:r>
            <a:r>
              <a:rPr lang="en-US" sz="190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? Ga </a:t>
            </a:r>
            <a:r>
              <a:rPr lang="en-US" sz="1900" dirty="0" err="1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naar</a:t>
            </a:r>
            <a:r>
              <a:rPr lang="en-US" sz="190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de </a:t>
            </a:r>
            <a:r>
              <a:rPr lang="en-US" sz="1900" dirty="0" err="1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webshop</a:t>
            </a:r>
            <a:r>
              <a:rPr lang="en-US" sz="190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!</a:t>
            </a:r>
          </a:p>
        </p:txBody>
      </p:sp>
      <p:sp>
        <p:nvSpPr>
          <p:cNvPr id="5" name="Text 2"/>
          <p:cNvSpPr/>
          <p:nvPr/>
        </p:nvSpPr>
        <p:spPr>
          <a:xfrm>
            <a:off x="743712" y="2393442"/>
            <a:ext cx="1828800" cy="3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i="0" dirty="0">
                <a:solidFill>
                  <a:srgbClr val="AF6A5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Facebook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2487168" y="2470159"/>
            <a:ext cx="5440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https://www.facebook.com/PHistoricus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43712" y="2928366"/>
            <a:ext cx="1828800" cy="3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i="0" dirty="0">
                <a:solidFill>
                  <a:srgbClr val="AF6A5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Instagram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2487168" y="2928366"/>
            <a:ext cx="8046720" cy="3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https://www.instagram.com/paulushistoricus/</a:t>
            </a:r>
            <a:endParaRPr lang="en-US" sz="1080" dirty="0"/>
          </a:p>
        </p:txBody>
      </p:sp>
      <p:sp>
        <p:nvSpPr>
          <p:cNvPr id="9" name="Text 6"/>
          <p:cNvSpPr/>
          <p:nvPr/>
        </p:nvSpPr>
        <p:spPr>
          <a:xfrm>
            <a:off x="743712" y="3456432"/>
            <a:ext cx="1828800" cy="3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i="0" dirty="0">
                <a:solidFill>
                  <a:srgbClr val="AF6A5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TikTok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2487168" y="3456432"/>
            <a:ext cx="8046720" cy="3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https://www.tiktok.com/@paulushistoricus</a:t>
            </a:r>
            <a:endParaRPr lang="en-US" sz="1080" dirty="0"/>
          </a:p>
        </p:txBody>
      </p:sp>
      <p:sp>
        <p:nvSpPr>
          <p:cNvPr id="11" name="Text 8"/>
          <p:cNvSpPr/>
          <p:nvPr/>
        </p:nvSpPr>
        <p:spPr>
          <a:xfrm>
            <a:off x="743712" y="3984497"/>
            <a:ext cx="1828800" cy="3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i="0" dirty="0">
                <a:solidFill>
                  <a:srgbClr val="AF6A5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YouTube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2487168" y="3984497"/>
            <a:ext cx="8046720" cy="3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https://www.youtube.com/PaulusHistoricus</a:t>
            </a:r>
            <a:endParaRPr lang="en-US" sz="1080" dirty="0"/>
          </a:p>
        </p:txBody>
      </p:sp>
      <p:sp>
        <p:nvSpPr>
          <p:cNvPr id="13" name="Text 10"/>
          <p:cNvSpPr/>
          <p:nvPr/>
        </p:nvSpPr>
        <p:spPr>
          <a:xfrm>
            <a:off x="743712" y="4519422"/>
            <a:ext cx="1828800" cy="3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i="0" dirty="0">
                <a:solidFill>
                  <a:srgbClr val="AF6A5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Website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2487168" y="4519422"/>
            <a:ext cx="8046720" cy="3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https://www.paulushistoricus.nl</a:t>
            </a:r>
            <a:endParaRPr lang="en-US" sz="1080" dirty="0"/>
          </a:p>
        </p:txBody>
      </p:sp>
      <p:sp>
        <p:nvSpPr>
          <p:cNvPr id="15" name="Text 12"/>
          <p:cNvSpPr/>
          <p:nvPr/>
        </p:nvSpPr>
        <p:spPr>
          <a:xfrm>
            <a:off x="743712" y="5047488"/>
            <a:ext cx="1828800" cy="3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i="0" dirty="0">
                <a:solidFill>
                  <a:srgbClr val="AF6A5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E-Mail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2487168" y="5047488"/>
            <a:ext cx="8046720" cy="3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geschiedenis@paulushistoricus.nl</a:t>
            </a:r>
            <a:endParaRPr lang="en-US" sz="1080" dirty="0"/>
          </a:p>
        </p:txBody>
      </p:sp>
      <p:sp>
        <p:nvSpPr>
          <p:cNvPr id="17" name="Text 14"/>
          <p:cNvSpPr/>
          <p:nvPr/>
        </p:nvSpPr>
        <p:spPr>
          <a:xfrm>
            <a:off x="8863584" y="2688336"/>
            <a:ext cx="22677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sz="1900" b="0" i="0" dirty="0">
                <a:solidFill>
                  <a:srgbClr val="D7CFB8"/>
                </a:solidFill>
                <a:latin typeface="Roboto Condensed"/>
              </a:rPr>
              <a:t>Zoek je </a:t>
            </a:r>
            <a:r>
              <a:rPr sz="1900" b="0" i="0" dirty="0" err="1">
                <a:solidFill>
                  <a:srgbClr val="D7CFB8"/>
                </a:solidFill>
                <a:latin typeface="Roboto Condensed"/>
              </a:rPr>
              <a:t>meer</a:t>
            </a:r>
            <a:r>
              <a:rPr sz="1900" b="0" i="0" dirty="0">
                <a:solidFill>
                  <a:srgbClr val="D7CFB8"/>
                </a:solidFill>
                <a:latin typeface="Roboto Condensed"/>
              </a:rPr>
              <a:t> </a:t>
            </a:r>
            <a:r>
              <a:rPr sz="1900" b="0" i="0" dirty="0" err="1">
                <a:solidFill>
                  <a:srgbClr val="D7CFB8"/>
                </a:solidFill>
                <a:latin typeface="Roboto Condensed"/>
              </a:rPr>
              <a:t>historische</a:t>
            </a:r>
            <a:r>
              <a:rPr sz="1900" b="0" i="0" dirty="0">
                <a:solidFill>
                  <a:srgbClr val="D7CFB8"/>
                </a:solidFill>
                <a:latin typeface="Roboto Condensed"/>
              </a:rPr>
              <a:t> </a:t>
            </a:r>
            <a:r>
              <a:rPr sz="1900" b="0" i="0" dirty="0" err="1">
                <a:solidFill>
                  <a:srgbClr val="D7CFB8"/>
                </a:solidFill>
                <a:latin typeface="Roboto Condensed"/>
              </a:rPr>
              <a:t>quizzen</a:t>
            </a:r>
            <a:r>
              <a:rPr sz="1900" b="0" i="0" dirty="0">
                <a:solidFill>
                  <a:srgbClr val="D7CFB8"/>
                </a:solidFill>
                <a:latin typeface="Roboto Condensed"/>
              </a:rPr>
              <a:t> </a:t>
            </a:r>
            <a:r>
              <a:rPr sz="1900" b="0" i="0" dirty="0" err="1">
                <a:solidFill>
                  <a:srgbClr val="D7CFB8"/>
                </a:solidFill>
                <a:latin typeface="Roboto Condensed"/>
              </a:rPr>
              <a:t>en</a:t>
            </a:r>
            <a:r>
              <a:rPr sz="1900" b="0" i="0" dirty="0">
                <a:solidFill>
                  <a:srgbClr val="D7CFB8"/>
                </a:solidFill>
                <a:latin typeface="Roboto Condensed"/>
              </a:rPr>
              <a:t> </a:t>
            </a:r>
            <a:r>
              <a:rPr sz="1900" b="0" i="0" dirty="0" err="1">
                <a:solidFill>
                  <a:srgbClr val="D7CFB8"/>
                </a:solidFill>
                <a:latin typeface="Roboto Condensed"/>
              </a:rPr>
              <a:t>spellen</a:t>
            </a:r>
            <a:r>
              <a:rPr sz="1900" b="0" i="0" dirty="0">
                <a:solidFill>
                  <a:srgbClr val="D7CFB8"/>
                </a:solidFill>
                <a:latin typeface="Roboto Condensed"/>
              </a:rPr>
              <a:t>?</a:t>
            </a:r>
          </a:p>
          <a:p>
            <a:pPr algn="ctr"/>
            <a:endParaRPr sz="1900" b="0" i="0" dirty="0">
              <a:solidFill>
                <a:srgbClr val="D7CFB8"/>
              </a:solidFill>
              <a:latin typeface="Roboto Condensed"/>
            </a:endParaRPr>
          </a:p>
          <a:p>
            <a:pPr algn="ctr"/>
            <a:r>
              <a:rPr sz="1900" b="0" i="0" dirty="0">
                <a:solidFill>
                  <a:srgbClr val="D7CFB8"/>
                </a:solidFill>
                <a:latin typeface="Roboto Condensed"/>
              </a:rPr>
              <a:t>Scan de QR Code!</a:t>
            </a:r>
          </a:p>
        </p:txBody>
      </p:sp>
      <p:sp>
        <p:nvSpPr>
          <p:cNvPr id="19" name="Text 15"/>
          <p:cNvSpPr/>
          <p:nvPr/>
        </p:nvSpPr>
        <p:spPr>
          <a:xfrm>
            <a:off x="743712" y="5897880"/>
            <a:ext cx="3840480" cy="3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0" i="1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Quizversie: september 2026</a:t>
            </a:r>
            <a:endParaRPr lang="en-US" sz="800" dirty="0"/>
          </a:p>
        </p:txBody>
      </p:sp>
      <p:sp>
        <p:nvSpPr>
          <p:cNvPr id="20" name="Text 16"/>
          <p:cNvSpPr/>
          <p:nvPr/>
        </p:nvSpPr>
        <p:spPr>
          <a:xfrm>
            <a:off x="6815328" y="5904738"/>
            <a:ext cx="4255008" cy="3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0" i="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© Paulus Historicus / De Haan LMA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38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4AC53F20-0E5B-8EE3-A662-799CF16E2B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1701" y="3860581"/>
            <a:ext cx="1911478" cy="1911478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3984" y="569214"/>
            <a:ext cx="7046975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300" b="1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BRONNEN &amp; FACTCHECK</a:t>
            </a:r>
            <a:endParaRPr lang="en-US" sz="2400" dirty="0"/>
          </a:p>
        </p:txBody>
      </p:sp>
      <p:pic>
        <p:nvPicPr>
          <p:cNvPr id="3" name="Image 0" descr="/mnt/data/pubquiz_assets/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7984" y="569214"/>
            <a:ext cx="1511808" cy="15087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1392174"/>
            <a:ext cx="81320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0" i="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De vragen zijn samengesteld als historische pubquiz en gecontroleerd aan de hand van gezaghebbende historische en culturele bronnen.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43712" y="2331720"/>
            <a:ext cx="249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i="0" dirty="0">
                <a:solidFill>
                  <a:srgbClr val="AF6A5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Encyclopaedia Britannica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3291840" y="2331720"/>
            <a:ext cx="573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0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Personen, oudheid, mythologie en algemene geschiedenis</a:t>
            </a:r>
            <a:endParaRPr lang="en-US" sz="980" dirty="0"/>
          </a:p>
        </p:txBody>
      </p:sp>
      <p:sp>
        <p:nvSpPr>
          <p:cNvPr id="7" name="Text 4"/>
          <p:cNvSpPr/>
          <p:nvPr/>
        </p:nvSpPr>
        <p:spPr>
          <a:xfrm>
            <a:off x="743712" y="2880360"/>
            <a:ext cx="249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i="0" dirty="0">
                <a:solidFill>
                  <a:srgbClr val="AF6A5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NASA &amp; Mandela Foundation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3291840" y="2880360"/>
            <a:ext cx="573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0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Apollo 11 en Nelson Mandela</a:t>
            </a:r>
            <a:endParaRPr lang="en-US" sz="980" dirty="0"/>
          </a:p>
        </p:txBody>
      </p:sp>
      <p:sp>
        <p:nvSpPr>
          <p:cNvPr id="9" name="Text 6"/>
          <p:cNvSpPr/>
          <p:nvPr/>
        </p:nvSpPr>
        <p:spPr>
          <a:xfrm>
            <a:off x="743712" y="3429000"/>
            <a:ext cx="249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i="0" dirty="0">
                <a:solidFill>
                  <a:srgbClr val="AF6A5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USHMM / Verzetsmuseum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3291840" y="3429000"/>
            <a:ext cx="573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0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Tweede Wereldoorlog, verzet en Holocaust</a:t>
            </a:r>
            <a:endParaRPr lang="en-US" sz="980" dirty="0"/>
          </a:p>
        </p:txBody>
      </p:sp>
      <p:sp>
        <p:nvSpPr>
          <p:cNvPr id="11" name="Text 8"/>
          <p:cNvSpPr/>
          <p:nvPr/>
        </p:nvSpPr>
        <p:spPr>
          <a:xfrm>
            <a:off x="743712" y="3977639"/>
            <a:ext cx="249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i="0" dirty="0">
                <a:solidFill>
                  <a:srgbClr val="AF6A5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Europeana &amp; Openluchtmuseum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3291840" y="3977639"/>
            <a:ext cx="573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0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Verdwenen beroepen en historische ambachten</a:t>
            </a:r>
            <a:endParaRPr lang="en-US" sz="980" dirty="0"/>
          </a:p>
        </p:txBody>
      </p:sp>
      <p:sp>
        <p:nvSpPr>
          <p:cNvPr id="13" name="Text 10"/>
          <p:cNvSpPr/>
          <p:nvPr/>
        </p:nvSpPr>
        <p:spPr>
          <a:xfrm>
            <a:off x="743712" y="4526280"/>
            <a:ext cx="249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i="0" dirty="0">
                <a:solidFill>
                  <a:srgbClr val="AF6A5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FAO / Coca-Cola / food history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3291840" y="4526280"/>
            <a:ext cx="573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0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Aardappel, voedselgeschiedenis en merkgeschiedenis</a:t>
            </a:r>
            <a:endParaRPr lang="en-US" sz="980" dirty="0"/>
          </a:p>
        </p:txBody>
      </p:sp>
      <p:sp>
        <p:nvSpPr>
          <p:cNvPr id="15" name="Text 12"/>
          <p:cNvSpPr/>
          <p:nvPr/>
        </p:nvSpPr>
        <p:spPr>
          <a:xfrm>
            <a:off x="743712" y="5074920"/>
            <a:ext cx="249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i="0" dirty="0">
                <a:solidFill>
                  <a:srgbClr val="AF6A5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Eurovision / Spotify / GRAMMY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3291840" y="5074920"/>
            <a:ext cx="573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0" i="0" dirty="0">
                <a:solidFill>
                  <a:srgbClr val="F5F1E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Popmuziek, streaming en hitgeschiedenis</a:t>
            </a:r>
            <a:endParaRPr lang="en-US" sz="980" dirty="0"/>
          </a:p>
        </p:txBody>
      </p:sp>
      <p:sp>
        <p:nvSpPr>
          <p:cNvPr id="19" name="Text 16"/>
          <p:cNvSpPr/>
          <p:nvPr/>
        </p:nvSpPr>
        <p:spPr>
          <a:xfrm>
            <a:off x="743712" y="617220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0" i="1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Quizversie: september 2026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6815328" y="6172200"/>
            <a:ext cx="4255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0" i="0" dirty="0">
                <a:solidFill>
                  <a:srgbClr val="D7CFB8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© Paulus Historicus / De Haan LMA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92128" y="6679692"/>
            <a:ext cx="268224" cy="1097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5F1E8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39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38911" y="6665976"/>
            <a:ext cx="182880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700" b="1">
                <a:solidFill>
                  <a:srgbClr val="F5F1E8"/>
                </a:solidFill>
                <a:latin typeface="Roboto Condensed"/>
              </a:rPr>
              <a:t>PAULUS HISTORICUS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75648" y="6665976"/>
            <a:ext cx="2377440" cy="1097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700" b="1">
                <a:solidFill>
                  <a:srgbClr val="F5F1E8"/>
                </a:solidFill>
                <a:latin typeface="Roboto Condensed"/>
              </a:rPr>
              <a:t>DE GROTE GESCHIEDENIS PUBQUIZ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Roboto Condense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Roboto Condensed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1704</Words>
  <Application>Microsoft Office PowerPoint</Application>
  <PresentationFormat>Breedbeeld</PresentationFormat>
  <Paragraphs>453</Paragraphs>
  <Slides>39</Slides>
  <Notes>39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39</vt:i4>
      </vt:variant>
    </vt:vector>
  </HeadingPairs>
  <TitlesOfParts>
    <vt:vector size="42" baseType="lpstr">
      <vt:lpstr>Arial</vt:lpstr>
      <vt:lpstr>Roboto Condensed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De Haan LMA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Grote Geschiedenis Pubquiz</dc:title>
  <dc:subject>De Grote Geschiedenis Pubquiz</dc:subject>
  <dc:creator>Paulus Historicus / De Haan LMA</dc:creator>
  <cp:lastModifiedBy>Paul de Haan</cp:lastModifiedBy>
  <cp:revision>13</cp:revision>
  <dcterms:created xsi:type="dcterms:W3CDTF">2026-09-13T10:09:45Z</dcterms:created>
  <dcterms:modified xsi:type="dcterms:W3CDTF">2026-09-25T09:00:53Z</dcterms:modified>
</cp:coreProperties>
</file>